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24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69.xml" ContentType="application/vnd.openxmlformats-officedocument.presentationml.slide+xml"/>
  <Override PartName="/ppt/slides/slide68.xml" ContentType="application/vnd.openxmlformats-officedocument.presentationml.slide+xml"/>
  <Override PartName="/ppt/slides/slide67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60.xml" ContentType="application/vnd.openxmlformats-officedocument.presentationml.slide+xml"/>
  <Override PartName="/ppt/slides/slide21.xml" ContentType="application/vnd.openxmlformats-officedocument.presentationml.slide+xml"/>
  <Override PartName="/ppt/slides/slide58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59.xml" ContentType="application/vnd.openxmlformats-officedocument.presentationml.slide+xml"/>
  <Override PartName="/ppt/slides/slide42.xml" ContentType="application/vnd.openxmlformats-officedocument.presentationml.slide+xml"/>
  <Override PartName="/ppt/slides/slide31.xml" ContentType="application/vnd.openxmlformats-officedocument.presentationml.slide+xml"/>
  <Override PartName="/ppt/slides/slide44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49.xml" ContentType="application/vnd.openxmlformats-officedocument.presentationml.slide+xml"/>
  <Override PartName="/ppt/slides/slide43.xml" ContentType="application/vnd.openxmlformats-officedocument.presentationml.slide+xml"/>
  <Override PartName="/ppt/slides/slide45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8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4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tags/tag2.xml" ContentType="application/vnd.openxmlformats-officedocument.presentationml.tag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3" r:id="rId3"/>
  </p:sldMasterIdLst>
  <p:notesMasterIdLst>
    <p:notesMasterId r:id="rId75"/>
  </p:notesMasterIdLst>
  <p:sldIdLst>
    <p:sldId id="304" r:id="rId4"/>
    <p:sldId id="305" r:id="rId5"/>
    <p:sldId id="306" r:id="rId6"/>
    <p:sldId id="307" r:id="rId7"/>
    <p:sldId id="308" r:id="rId8"/>
    <p:sldId id="309" r:id="rId9"/>
    <p:sldId id="310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8" r:id="rId67"/>
    <p:sldId id="322" r:id="rId68"/>
    <p:sldId id="323" r:id="rId69"/>
    <p:sldId id="324" r:id="rId70"/>
    <p:sldId id="325" r:id="rId71"/>
    <p:sldId id="326" r:id="rId72"/>
    <p:sldId id="329" r:id="rId73"/>
    <p:sldId id="327" r:id="rId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1" autoAdjust="0"/>
    <p:restoredTop sz="94660"/>
  </p:normalViewPr>
  <p:slideViewPr>
    <p:cSldViewPr snapToGrid="0">
      <p:cViewPr varScale="1">
        <p:scale>
          <a:sx n="67" d="100"/>
          <a:sy n="67" d="100"/>
        </p:scale>
        <p:origin x="72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customXml" Target="../customXml/item3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customXml" Target="../customXml/item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theme" Target="theme/theme1.xml"/><Relationship Id="rId81" Type="http://schemas.openxmlformats.org/officeDocument/2006/relationships/customXml" Target="../customXml/item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C3811A-A5F9-474A-A270-A30E19714AE7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EF60C-DEC9-4AC0-A57D-31F50DB64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33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733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2360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8109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D3CFC52-25C6-471B-8FB5-1A2EF7F0155A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93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0090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AE78E1-D41F-4D4E-BCC5-624037D5CBE8}" type="slidenum">
              <a:rPr lang="en-GB" smtClean="0">
                <a:solidFill>
                  <a:prstClr val="black"/>
                </a:solidFill>
              </a:rPr>
              <a:pPr/>
              <a:t>61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415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2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0D27C-0BFC-42EE-8E3F-0E6024C0303D}" type="slidenum">
              <a:rPr lang="en-029" smtClean="0">
                <a:solidFill>
                  <a:prstClr val="black"/>
                </a:solidFill>
              </a:rPr>
              <a:pPr/>
              <a:t>62</a:t>
            </a:fld>
            <a:endParaRPr lang="en-029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7802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2724F7-6125-4CB1-B3CA-F7C000F7DD7D}" type="slidenum">
              <a:rPr lang="en-GB" smtClean="0">
                <a:solidFill>
                  <a:prstClr val="black"/>
                </a:solidFill>
              </a:rPr>
              <a:pPr/>
              <a:t>71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648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578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212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2999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9031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8088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3134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BE9DE08-D6EC-4EB9-B26D-8A984D5D122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320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2401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C2223-A9E3-46E6-B498-D0E0470638E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BD4A9-1086-4F06-BA88-192F911A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640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C2223-A9E3-46E6-B498-D0E0470638E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BD4A9-1086-4F06-BA88-192F911A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16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C2223-A9E3-46E6-B498-D0E0470638E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BD4A9-1086-4F06-BA88-192F911A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776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accent4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312605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493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7614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Dummy Text Comes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260935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xmlns="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xmlns="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02957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xmlns="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80885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xmlns="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147C9C38-5B17-467D-B581-EF28ECB11E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FEB88DD7-AEB5-4718-AF2D-28B5B91ED71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F694448B-800C-40EF-8F61-18C018E837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3609229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F3955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Topic 01 comes here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xmlns="" id="{E5123CE7-2F8A-489B-BD99-0C2A33ADF49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xmlns="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4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Topic 02 comes here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xmlns="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xmlns="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966190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22A2F12-9117-4B68-80A7-10EC293F01F8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xmlns="" id="{AAF7CCD5-D217-463B-844E-D697B3459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xmlns="" id="{470AB33E-36FA-416E-9307-1C85125C0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xmlns="" id="{52518C90-D74B-4D84-AE06-554644DE3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3910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C2223-A9E3-46E6-B498-D0E0470638E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BD4A9-1086-4F06-BA88-192F911A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986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22A2F12-9117-4B68-80A7-10EC293F01F8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xmlns="" id="{AAF7CCD5-D217-463B-844E-D697B3459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xmlns="" id="{470AB33E-36FA-416E-9307-1C85125C0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xmlns="" id="{52518C90-D74B-4D84-AE06-554644DE3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3A6D02-D902-4B4A-B727-07D0E5BBC3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7800" y="1847056"/>
            <a:ext cx="9296400" cy="31638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19106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22A2F12-9117-4B68-80A7-10EC293F01F8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xmlns="" id="{AAF7CCD5-D217-463B-844E-D697B3459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xmlns="" id="{470AB33E-36FA-416E-9307-1C85125C0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xmlns="" id="{52518C90-D74B-4D84-AE06-554644DE3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54770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xmlns="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xmlns="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xmlns="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687010E4-ADF2-486D-8DF7-B0FF38C6DADF}"/>
              </a:ext>
            </a:extLst>
          </p:cNvPr>
          <p:cNvSpPr/>
          <p:nvPr userDrawn="1"/>
        </p:nvSpPr>
        <p:spPr>
          <a:xfrm>
            <a:off x="954140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9159AA79-2237-4A27-BBC2-D44032158D19}"/>
              </a:ext>
            </a:extLst>
          </p:cNvPr>
          <p:cNvSpPr/>
          <p:nvPr userDrawn="1"/>
        </p:nvSpPr>
        <p:spPr>
          <a:xfrm>
            <a:off x="3807539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0272B962-9566-42D2-B4C3-E7AA81884A83}"/>
              </a:ext>
            </a:extLst>
          </p:cNvPr>
          <p:cNvSpPr/>
          <p:nvPr userDrawn="1"/>
        </p:nvSpPr>
        <p:spPr>
          <a:xfrm>
            <a:off x="6646275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19733285-016C-4C38-816C-83D30C075C70}"/>
              </a:ext>
            </a:extLst>
          </p:cNvPr>
          <p:cNvSpPr/>
          <p:nvPr userDrawn="1"/>
        </p:nvSpPr>
        <p:spPr>
          <a:xfrm>
            <a:off x="9498658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EF40DBA4-AB63-4B47-B37F-BCC3D59B5392}"/>
              </a:ext>
            </a:extLst>
          </p:cNvPr>
          <p:cNvSpPr/>
          <p:nvPr userDrawn="1"/>
        </p:nvSpPr>
        <p:spPr>
          <a:xfrm>
            <a:off x="4011967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33EF0AFB-D099-4FF1-8963-7DA87268867F}"/>
              </a:ext>
            </a:extLst>
          </p:cNvPr>
          <p:cNvSpPr/>
          <p:nvPr userDrawn="1"/>
        </p:nvSpPr>
        <p:spPr>
          <a:xfrm>
            <a:off x="6850703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6872C96E-9AF3-4FA0-8180-C213C7F2209E}"/>
              </a:ext>
            </a:extLst>
          </p:cNvPr>
          <p:cNvSpPr/>
          <p:nvPr userDrawn="1"/>
        </p:nvSpPr>
        <p:spPr>
          <a:xfrm>
            <a:off x="9703086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3A08BE29-CFA5-4E0D-9DBE-A430AE1B8072}"/>
              </a:ext>
            </a:extLst>
          </p:cNvPr>
          <p:cNvSpPr/>
          <p:nvPr userDrawn="1"/>
        </p:nvSpPr>
        <p:spPr>
          <a:xfrm>
            <a:off x="1158568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xmlns="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xmlns="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xmlns="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xmlns="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xmlns="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xmlns="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xmlns="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xmlns="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xmlns="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xmlns="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</p:spTree>
    <p:extLst>
      <p:ext uri="{BB962C8B-B14F-4D97-AF65-F5344CB8AC3E}">
        <p14:creationId xmlns:p14="http://schemas.microsoft.com/office/powerpoint/2010/main" val="16538020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844881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xmlns="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Graphic 17" descr="Network">
            <a:extLst>
              <a:ext uri="{FF2B5EF4-FFF2-40B4-BE49-F238E27FC236}">
                <a16:creationId xmlns:a16="http://schemas.microsoft.com/office/drawing/2014/main" xmlns="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519AB8-2D8F-4EE5-B4E4-7A48430A4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998" y="3309109"/>
            <a:ext cx="5163222" cy="673365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4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339336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77C312F4-62C2-4903-8C4B-423A8717E481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ubtitle 2">
            <a:extLst>
              <a:ext uri="{FF2B5EF4-FFF2-40B4-BE49-F238E27FC236}">
                <a16:creationId xmlns:a16="http://schemas.microsoft.com/office/drawing/2014/main" xmlns="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xmlns="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pic>
        <p:nvPicPr>
          <p:cNvPr id="18" name="Graphic 16" descr="Envelope">
            <a:extLst>
              <a:ext uri="{FF2B5EF4-FFF2-40B4-BE49-F238E27FC236}">
                <a16:creationId xmlns:a16="http://schemas.microsoft.com/office/drawing/2014/main" xmlns="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23" name="Graphic 17" descr="Network">
            <a:extLst>
              <a:ext uri="{FF2B5EF4-FFF2-40B4-BE49-F238E27FC236}">
                <a16:creationId xmlns:a16="http://schemas.microsoft.com/office/drawing/2014/main" xmlns="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666C42-DD4B-4BFA-BE15-4D20CFD5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7744" y="3275218"/>
            <a:ext cx="5188475" cy="82662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14374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1F54E98B-AC75-484D-9121-68498EB888AA}"/>
              </a:ext>
            </a:extLst>
          </p:cNvPr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4260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xmlns="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xmlns="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xmlns="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9802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xmlns="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xmlns="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xmlns="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48706DBD-D7E1-4734-A193-C7FE296E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5125"/>
            <a:ext cx="10837862" cy="1325563"/>
          </a:xfrm>
        </p:spPr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xmlns="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60592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xmlns="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xmlns="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xmlns="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E32FD-35A0-490A-BE40-FBF894A7E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5125"/>
            <a:ext cx="10837862" cy="1325563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xmlns="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867051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xmlns="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xmlns="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xmlns="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E32FD-35A0-490A-BE40-FBF894A7E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5125"/>
            <a:ext cx="10837862" cy="1325563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xmlns="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xmlns="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xmlns="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xmlns="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00850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C2223-A9E3-46E6-B498-D0E0470638E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BD4A9-1086-4F06-BA88-192F911A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875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xmlns="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xmlns="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41111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xmlns="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xmlns="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xmlns="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xmlns="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54403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accent4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312605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238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685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Dummy Text Comes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45196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xmlns="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xmlns="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739098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xmlns="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466796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xmlns="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147C9C38-5B17-467D-B581-EF28ECB11E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FEB88DD7-AEB5-4718-AF2D-28B5B91ED71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F694448B-800C-40EF-8F61-18C018E837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2287627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F3955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Topic 01 comes here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xmlns="" id="{E5123CE7-2F8A-489B-BD99-0C2A33ADF49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xmlns="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4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Topic 02 comes here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xmlns="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xmlns="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5230761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22A2F12-9117-4B68-80A7-10EC293F01F8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xmlns="" id="{AAF7CCD5-D217-463B-844E-D697B3459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xmlns="" id="{470AB33E-36FA-416E-9307-1C85125C0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xmlns="" id="{52518C90-D74B-4D84-AE06-554644DE3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9622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C2223-A9E3-46E6-B498-D0E0470638E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BD4A9-1086-4F06-BA88-192F911A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877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22A2F12-9117-4B68-80A7-10EC293F01F8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xmlns="" id="{AAF7CCD5-D217-463B-844E-D697B3459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xmlns="" id="{470AB33E-36FA-416E-9307-1C85125C0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xmlns="" id="{52518C90-D74B-4D84-AE06-554644DE3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3A6D02-D902-4B4A-B727-07D0E5BBC3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7800" y="1847056"/>
            <a:ext cx="9296400" cy="31638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20934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22A2F12-9117-4B68-80A7-10EC293F01F8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xmlns="" id="{AAF7CCD5-D217-463B-844E-D697B3459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xmlns="" id="{470AB33E-36FA-416E-9307-1C85125C0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xmlns="" id="{52518C90-D74B-4D84-AE06-554644DE3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24261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xmlns="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xmlns="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xmlns="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687010E4-ADF2-486D-8DF7-B0FF38C6DADF}"/>
              </a:ext>
            </a:extLst>
          </p:cNvPr>
          <p:cNvSpPr/>
          <p:nvPr userDrawn="1"/>
        </p:nvSpPr>
        <p:spPr>
          <a:xfrm>
            <a:off x="954140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9159AA79-2237-4A27-BBC2-D44032158D19}"/>
              </a:ext>
            </a:extLst>
          </p:cNvPr>
          <p:cNvSpPr/>
          <p:nvPr userDrawn="1"/>
        </p:nvSpPr>
        <p:spPr>
          <a:xfrm>
            <a:off x="3807539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0272B962-9566-42D2-B4C3-E7AA81884A83}"/>
              </a:ext>
            </a:extLst>
          </p:cNvPr>
          <p:cNvSpPr/>
          <p:nvPr userDrawn="1"/>
        </p:nvSpPr>
        <p:spPr>
          <a:xfrm>
            <a:off x="6646275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19733285-016C-4C38-816C-83D30C075C70}"/>
              </a:ext>
            </a:extLst>
          </p:cNvPr>
          <p:cNvSpPr/>
          <p:nvPr userDrawn="1"/>
        </p:nvSpPr>
        <p:spPr>
          <a:xfrm>
            <a:off x="9498658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EF40DBA4-AB63-4B47-B37F-BCC3D59B5392}"/>
              </a:ext>
            </a:extLst>
          </p:cNvPr>
          <p:cNvSpPr/>
          <p:nvPr userDrawn="1"/>
        </p:nvSpPr>
        <p:spPr>
          <a:xfrm>
            <a:off x="4011967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33EF0AFB-D099-4FF1-8963-7DA87268867F}"/>
              </a:ext>
            </a:extLst>
          </p:cNvPr>
          <p:cNvSpPr/>
          <p:nvPr userDrawn="1"/>
        </p:nvSpPr>
        <p:spPr>
          <a:xfrm>
            <a:off x="6850703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6872C96E-9AF3-4FA0-8180-C213C7F2209E}"/>
              </a:ext>
            </a:extLst>
          </p:cNvPr>
          <p:cNvSpPr/>
          <p:nvPr userDrawn="1"/>
        </p:nvSpPr>
        <p:spPr>
          <a:xfrm>
            <a:off x="9703086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3A08BE29-CFA5-4E0D-9DBE-A430AE1B8072}"/>
              </a:ext>
            </a:extLst>
          </p:cNvPr>
          <p:cNvSpPr/>
          <p:nvPr userDrawn="1"/>
        </p:nvSpPr>
        <p:spPr>
          <a:xfrm>
            <a:off x="1158568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xmlns="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xmlns="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xmlns="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xmlns="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xmlns="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xmlns="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xmlns="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xmlns="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xmlns="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xmlns="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</p:spTree>
    <p:extLst>
      <p:ext uri="{BB962C8B-B14F-4D97-AF65-F5344CB8AC3E}">
        <p14:creationId xmlns:p14="http://schemas.microsoft.com/office/powerpoint/2010/main" val="39126894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844881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xmlns="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Graphic 17" descr="Network">
            <a:extLst>
              <a:ext uri="{FF2B5EF4-FFF2-40B4-BE49-F238E27FC236}">
                <a16:creationId xmlns:a16="http://schemas.microsoft.com/office/drawing/2014/main" xmlns="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519AB8-2D8F-4EE5-B4E4-7A48430A4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998" y="3309109"/>
            <a:ext cx="5163222" cy="673365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4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881297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77C312F4-62C2-4903-8C4B-423A8717E481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ubtitle 2">
            <a:extLst>
              <a:ext uri="{FF2B5EF4-FFF2-40B4-BE49-F238E27FC236}">
                <a16:creationId xmlns:a16="http://schemas.microsoft.com/office/drawing/2014/main" xmlns="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xmlns="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pic>
        <p:nvPicPr>
          <p:cNvPr id="18" name="Graphic 16" descr="Envelope">
            <a:extLst>
              <a:ext uri="{FF2B5EF4-FFF2-40B4-BE49-F238E27FC236}">
                <a16:creationId xmlns:a16="http://schemas.microsoft.com/office/drawing/2014/main" xmlns="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23" name="Graphic 17" descr="Network">
            <a:extLst>
              <a:ext uri="{FF2B5EF4-FFF2-40B4-BE49-F238E27FC236}">
                <a16:creationId xmlns:a16="http://schemas.microsoft.com/office/drawing/2014/main" xmlns="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666C42-DD4B-4BFA-BE15-4D20CFD5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7744" y="3275218"/>
            <a:ext cx="5188475" cy="82662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0331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1F54E98B-AC75-484D-9121-68498EB888AA}"/>
              </a:ext>
            </a:extLst>
          </p:cNvPr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843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xmlns="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xmlns="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xmlns="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0416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xmlns="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xmlns="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xmlns="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48706DBD-D7E1-4734-A193-C7FE296E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5125"/>
            <a:ext cx="10837862" cy="1325563"/>
          </a:xfrm>
        </p:spPr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xmlns="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29924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xmlns="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xmlns="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xmlns="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E32FD-35A0-490A-BE40-FBF894A7E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5125"/>
            <a:ext cx="10837862" cy="1325563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xmlns="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121557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xmlns="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xmlns="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xmlns="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E32FD-35A0-490A-BE40-FBF894A7E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5125"/>
            <a:ext cx="10837862" cy="1325563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xmlns="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xmlns="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xmlns="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xmlns="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3536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C2223-A9E3-46E6-B498-D0E0470638E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BD4A9-1086-4F06-BA88-192F911A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1451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xmlns="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xmlns="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04800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xmlns="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xmlns="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xmlns="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xmlns="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86654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C2223-A9E3-46E6-B498-D0E0470638E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BD4A9-1086-4F06-BA88-192F911A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064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C2223-A9E3-46E6-B498-D0E0470638E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BD4A9-1086-4F06-BA88-192F911A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855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C2223-A9E3-46E6-B498-D0E0470638E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BD4A9-1086-4F06-BA88-192F911A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6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C2223-A9E3-46E6-B498-D0E0470638E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BD4A9-1086-4F06-BA88-192F911A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461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C2223-A9E3-46E6-B498-D0E0470638E3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BD4A9-1086-4F06-BA88-192F911A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594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JMB Restricted, JMB/JDA Webinar-28-01-2021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71654-96A5-4280-94F3-931C61A9F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075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25">
          <p15:clr>
            <a:srgbClr val="F26B43"/>
          </p15:clr>
        </p15:guide>
        <p15:guide id="4" pos="734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JMB Restricted, JMB/JDA Webinar-28-01-2021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71654-96A5-4280-94F3-931C61A9F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19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25">
          <p15:clr>
            <a:srgbClr val="F26B43"/>
          </p15:clr>
        </p15:guide>
        <p15:guide id="4" pos="734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6.pn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5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5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14.jpeg"/><Relationship Id="rId4" Type="http://schemas.openxmlformats.org/officeDocument/2006/relationships/image" Target="../media/image17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1.png"/><Relationship Id="rId5" Type="http://schemas.openxmlformats.org/officeDocument/2006/relationships/image" Target="../media/image58.jpg"/><Relationship Id="rId4" Type="http://schemas.openxmlformats.org/officeDocument/2006/relationships/notesSlide" Target="../notesSlides/notesSlide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5" Type="http://schemas.openxmlformats.org/officeDocument/2006/relationships/image" Target="../media/image63.png"/><Relationship Id="rId4" Type="http://schemas.openxmlformats.org/officeDocument/2006/relationships/image" Target="../media/image58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8.png"/><Relationship Id="rId4" Type="http://schemas.openxmlformats.org/officeDocument/2006/relationships/image" Target="../media/image6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.png"/><Relationship Id="rId4" Type="http://schemas.openxmlformats.org/officeDocument/2006/relationships/image" Target="../media/image11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8.png"/><Relationship Id="rId4" Type="http://schemas.openxmlformats.org/officeDocument/2006/relationships/image" Target="../media/image6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.png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1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.png"/><Relationship Id="rId4" Type="http://schemas.openxmlformats.org/officeDocument/2006/relationships/image" Target="../media/image13.e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.mp3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AFF0EFE-C50F-44EB-8978-B97795477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48" y="5782622"/>
            <a:ext cx="5305661" cy="503167"/>
          </a:xfrm>
        </p:spPr>
        <p:txBody>
          <a:bodyPr/>
          <a:lstStyle/>
          <a:p>
            <a:pPr algn="ctr"/>
            <a:r>
              <a:rPr lang="en-029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Presented  By Mr. Courtney Wynter</a:t>
            </a:r>
            <a:br>
              <a:rPr lang="en-029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en-029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January 28, 2021</a:t>
            </a:r>
            <a:br>
              <a:rPr lang="en-029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</a:br>
            <a:endParaRPr lang="en-US" b="1" cap="none" dirty="0">
              <a:solidFill>
                <a:schemeClr val="bg1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2" y="3812791"/>
            <a:ext cx="12191999" cy="2844715"/>
          </a:xfrm>
          <a:custGeom>
            <a:avLst/>
            <a:gdLst>
              <a:gd name="connsiteX0" fmla="*/ 10164934 w 12191999"/>
              <a:gd name="connsiteY0" fmla="*/ 160 h 2844715"/>
              <a:gd name="connsiteX1" fmla="*/ 12131410 w 12191999"/>
              <a:gd name="connsiteY1" fmla="*/ 371124 h 2844715"/>
              <a:gd name="connsiteX2" fmla="*/ 12191999 w 12191999"/>
              <a:gd name="connsiteY2" fmla="*/ 397531 h 2844715"/>
              <a:gd name="connsiteX3" fmla="*/ 12191999 w 12191999"/>
              <a:gd name="connsiteY3" fmla="*/ 942495 h 2844715"/>
              <a:gd name="connsiteX4" fmla="*/ 12045282 w 12191999"/>
              <a:gd name="connsiteY4" fmla="*/ 884280 h 2844715"/>
              <a:gd name="connsiteX5" fmla="*/ 171444 w 12191999"/>
              <a:gd name="connsiteY5" fmla="*/ 2525550 h 2844715"/>
              <a:gd name="connsiteX6" fmla="*/ 0 w 12191999"/>
              <a:gd name="connsiteY6" fmla="*/ 2458480 h 2844715"/>
              <a:gd name="connsiteX7" fmla="*/ 0 w 12191999"/>
              <a:gd name="connsiteY7" fmla="*/ 669596 h 2844715"/>
              <a:gd name="connsiteX8" fmla="*/ 211248 w 12191999"/>
              <a:gd name="connsiteY8" fmla="*/ 770132 h 2844715"/>
              <a:gd name="connsiteX9" fmla="*/ 10164934 w 12191999"/>
              <a:gd name="connsiteY9" fmla="*/ 160 h 2844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1999" h="2844715">
                <a:moveTo>
                  <a:pt x="10164934" y="160"/>
                </a:moveTo>
                <a:cubicBezTo>
                  <a:pt x="10833337" y="4781"/>
                  <a:pt x="11490120" y="109947"/>
                  <a:pt x="12131410" y="371124"/>
                </a:cubicBezTo>
                <a:lnTo>
                  <a:pt x="12191999" y="397531"/>
                </a:lnTo>
                <a:lnTo>
                  <a:pt x="12191999" y="942495"/>
                </a:lnTo>
                <a:lnTo>
                  <a:pt x="12045282" y="884280"/>
                </a:lnTo>
                <a:cubicBezTo>
                  <a:pt x="8637066" y="-371486"/>
                  <a:pt x="4330492" y="4035486"/>
                  <a:pt x="171444" y="2525550"/>
                </a:cubicBezTo>
                <a:lnTo>
                  <a:pt x="0" y="2458480"/>
                </a:lnTo>
                <a:lnTo>
                  <a:pt x="0" y="669596"/>
                </a:lnTo>
                <a:lnTo>
                  <a:pt x="211248" y="770132"/>
                </a:lnTo>
                <a:cubicBezTo>
                  <a:pt x="3512729" y="2251174"/>
                  <a:pt x="6971455" y="-21916"/>
                  <a:pt x="10164934" y="1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Placeholder 9" descr="skyline buildings from below">
            <a:extLst>
              <a:ext uri="{FF2B5EF4-FFF2-40B4-BE49-F238E27FC236}">
                <a16:creationId xmlns:a16="http://schemas.microsoft.com/office/drawing/2014/main" xmlns="" id="{CF143FEA-6E93-4548-8A9B-318F437CD8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0340" y="980128"/>
            <a:ext cx="5305661" cy="530566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8EF7BD-FE81-4B20-8DC5-0B3EB736F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9300" y="136827"/>
            <a:ext cx="6818024" cy="2120305"/>
          </a:xfrm>
        </p:spPr>
        <p:txBody>
          <a:bodyPr/>
          <a:lstStyle/>
          <a:p>
            <a:pPr algn="ctr"/>
            <a:r>
              <a:rPr lang="en-029" sz="28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JMB/JDA Real estate WEBINAR</a:t>
            </a:r>
            <a:br>
              <a:rPr lang="en-029" sz="2800" dirty="0" smtClean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en-029" sz="2800" dirty="0" smtClean="0">
                <a:solidFill>
                  <a:schemeClr val="bg1"/>
                </a:solidFill>
                <a:latin typeface="Garamond" panose="02020404030301010803" pitchFamily="18" charset="0"/>
              </a:rPr>
              <a:t/>
            </a:r>
            <a:br>
              <a:rPr lang="en-029" sz="2800" dirty="0" smtClean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en-029" sz="24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“</a:t>
            </a:r>
            <a:r>
              <a:rPr lang="en-029" sz="2400" i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Recovering Together: 2021 &amp; Beyond”</a:t>
            </a:r>
            <a:br>
              <a:rPr lang="en-029" sz="2400" i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en-029" sz="2800" dirty="0" smtClean="0">
                <a:solidFill>
                  <a:schemeClr val="bg1"/>
                </a:solidFill>
                <a:latin typeface="Garamond" panose="02020404030301010803" pitchFamily="18" charset="0"/>
              </a:rPr>
              <a:t/>
            </a:r>
            <a:br>
              <a:rPr lang="en-029" sz="2800" dirty="0" smtClean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en-029" sz="24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CONSTRUCTION FINANCING OPTIONS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86" y="-10886"/>
            <a:ext cx="1809432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910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/>
          </p:cNvSpPr>
          <p:nvPr/>
        </p:nvSpPr>
        <p:spPr bwMode="auto">
          <a:xfrm>
            <a:off x="2133600" y="457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b="1" i="1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Vision Statement</a:t>
            </a:r>
          </a:p>
        </p:txBody>
      </p:sp>
      <p:sp>
        <p:nvSpPr>
          <p:cNvPr id="7" name="Rectangle 3"/>
          <p:cNvSpPr txBox="1">
            <a:spLocks/>
          </p:cNvSpPr>
          <p:nvPr/>
        </p:nvSpPr>
        <p:spPr bwMode="auto">
          <a:xfrm>
            <a:off x="1981200" y="1591938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endParaRPr lang="en-US" sz="4400" i="1" dirty="0">
              <a:latin typeface="Segoe Script" pitchFamily="34" charset="0"/>
              <a:ea typeface="KaiTi" pitchFamily="49" charset="-122"/>
              <a:cs typeface="KaiTi" pitchFamily="49" charset="-122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4400" i="1" dirty="0">
                <a:solidFill>
                  <a:schemeClr val="bg1"/>
                </a:solidFill>
                <a:ea typeface="KaiTi" pitchFamily="49" charset="-122"/>
                <a:cs typeface="KaiTi" pitchFamily="49" charset="-122"/>
              </a:rPr>
              <a:t>To finance safe and affordable housing so that all Jamaicans will have access to home ownership.</a:t>
            </a:r>
            <a:r>
              <a:rPr lang="en-US" sz="44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09432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09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700">
        <p:fade/>
      </p:transition>
    </mc:Choice>
    <mc:Fallback xmlns="">
      <p:transition spd="med" advClick="0" advTm="37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 txBox="1">
            <a:spLocks/>
          </p:cNvSpPr>
          <p:nvPr/>
        </p:nvSpPr>
        <p:spPr bwMode="auto">
          <a:xfrm>
            <a:off x="1981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en-US" altLang="en-US" dirty="0"/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5400" b="1" i="1" dirty="0">
                <a:solidFill>
                  <a:schemeClr val="bg1"/>
                </a:solidFill>
              </a:rPr>
              <a:t>JMB Facilitating Home Ownership in the 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5400" b="1" i="1" dirty="0">
                <a:solidFill>
                  <a:schemeClr val="bg1"/>
                </a:solidFill>
              </a:rPr>
              <a:t>1970s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09432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5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700">
        <p:fade/>
      </p:transition>
    </mc:Choice>
    <mc:Fallback xmlns="">
      <p:transition spd="med" advClick="0" advTm="3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 descr="BlueCastle_MOnaRo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Stacey G. Nolan\Desktop\JMB\Sub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24000" y="1"/>
            <a:ext cx="4648200" cy="1015663"/>
          </a:xfrm>
          <a:prstGeom prst="rect">
            <a:avLst/>
          </a:prstGeom>
          <a:noFill/>
          <a:ln>
            <a:noFill/>
          </a:ln>
          <a:effectLst>
            <a:outerShdw blurRad="215900" dist="254000" dir="13800000" algn="ctr" rotWithShape="0">
              <a:srgbClr val="000000">
                <a:alpha val="79000"/>
              </a:srgbClr>
            </a:outerShd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Blue Castle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48200" y="191921"/>
            <a:ext cx="3048000" cy="5238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St. Andrew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4600" y="6096001"/>
            <a:ext cx="6324600" cy="7080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GB" altLang="en-US" sz="2000" i="1" dirty="0">
                <a:solidFill>
                  <a:schemeClr val="bg1"/>
                </a:solidFill>
                <a:latin typeface="Calibri" panose="020F0502020204030204" pitchFamily="34" charset="0"/>
              </a:rPr>
              <a:t>“Home is the place your heart resides” </a:t>
            </a:r>
          </a:p>
          <a:p>
            <a:pPr algn="ctr" eaLnBrk="1" hangingPunct="1">
              <a:defRPr/>
            </a:pPr>
            <a:r>
              <a:rPr lang="en-GB" alt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-</a:t>
            </a:r>
            <a:r>
              <a:rPr lang="en-GB" altLang="en-US" sz="2000" b="1" i="1" dirty="0">
                <a:solidFill>
                  <a:schemeClr val="bg1"/>
                </a:solidFill>
                <a:latin typeface="Calibri" panose="020F0502020204030204" pitchFamily="34" charset="0"/>
              </a:rPr>
              <a:t>Aisha Patterson</a:t>
            </a:r>
            <a:r>
              <a:rPr lang="en-US" alt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en-US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1F497D"/>
                </a:outerShdw>
              </a:effectLst>
              <a:latin typeface="Albertus Extra Bold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09432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8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700">
        <p:fade/>
      </p:transition>
    </mc:Choice>
    <mc:Fallback xmlns="">
      <p:transition spd="med" advClick="0" advTm="3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 descr="BlueCastle_MOnaRo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Stacey G. Nolan\Desktop\JMB\Sub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71600" y="159928"/>
            <a:ext cx="5334000" cy="1015663"/>
          </a:xfrm>
          <a:prstGeom prst="rect">
            <a:avLst/>
          </a:prstGeom>
          <a:noFill/>
          <a:ln>
            <a:noFill/>
          </a:ln>
          <a:effectLst>
            <a:outerShdw blurRad="215900" dist="254000" dir="13800000" algn="ctr" rotWithShape="0">
              <a:srgbClr val="000000">
                <a:alpha val="79000"/>
              </a:srgbClr>
            </a:outerShd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Cooreville</a:t>
            </a: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 Gardens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410200" y="143884"/>
            <a:ext cx="3048000" cy="523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St. Andrew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4600" y="6080125"/>
            <a:ext cx="6324600" cy="40163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GB" alt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Another good housing scheme for Jamaicans</a:t>
            </a:r>
            <a:r>
              <a:rPr lang="en-US" alt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en-US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1F497D"/>
                </a:outerShdw>
              </a:effectLst>
              <a:latin typeface="Albertus Extra Bold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09432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80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700">
        <p:fade/>
      </p:transition>
    </mc:Choice>
    <mc:Fallback xmlns="">
      <p:transition spd="med" advClick="0" advTm="3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7" descr="BlueCastle_MOnaRoad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3" r="30799" b="54688"/>
          <a:stretch/>
        </p:blipFill>
        <p:spPr bwMode="auto">
          <a:xfrm>
            <a:off x="1547843" y="813788"/>
            <a:ext cx="9112137" cy="554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Stacey G. Nolan\Desktop\JMB\Sub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32021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15979" y="-4510"/>
            <a:ext cx="5334000" cy="1015663"/>
          </a:xfrm>
          <a:prstGeom prst="rect">
            <a:avLst/>
          </a:prstGeom>
          <a:noFill/>
          <a:ln>
            <a:noFill/>
          </a:ln>
          <a:effectLst>
            <a:outerShdw blurRad="215900" dist="254000" dir="13800000" algn="ctr" rotWithShape="0">
              <a:srgbClr val="000000">
                <a:alpha val="79000"/>
              </a:srgbClr>
            </a:outerShd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Garveymead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cript MT Italic"/>
              <a:cs typeface="Brush Script MT Italic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648200" y="202534"/>
            <a:ext cx="3048000" cy="523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88900" dir="2700000" algn="tl">
                    <a:srgbClr val="000000">
                      <a:alpha val="3000"/>
                    </a:srgbClr>
                  </a:outerShdw>
                </a:effectLst>
                <a:latin typeface="Arial"/>
                <a:cs typeface="Arial"/>
              </a:rPr>
              <a:t>St. Catherine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4600" y="6073776"/>
            <a:ext cx="6324600" cy="7080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GB" alt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“Home is the womb that holds the soul”</a:t>
            </a:r>
          </a:p>
          <a:p>
            <a:pPr algn="ctr" eaLnBrk="1" hangingPunct="1">
              <a:defRPr/>
            </a:pPr>
            <a:r>
              <a:rPr lang="en-GB" altLang="en-US" sz="2000" b="1" i="1" dirty="0">
                <a:solidFill>
                  <a:schemeClr val="bg1"/>
                </a:solidFill>
                <a:latin typeface="Calibri" panose="020F0502020204030204" pitchFamily="34" charset="0"/>
              </a:rPr>
              <a:t> Aisha Patterson</a:t>
            </a:r>
            <a:r>
              <a:rPr lang="en-US" alt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en-US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1F497D"/>
                </a:outerShdw>
              </a:effectLst>
              <a:latin typeface="Albertus Extra Bold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09432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9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700">
        <p:fade/>
      </p:transition>
    </mc:Choice>
    <mc:Fallback xmlns="">
      <p:transition spd="med" advClick="0" advTm="3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7" descr="BlueCastle_MOnaRoad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6" t="47660" r="12544"/>
          <a:stretch/>
        </p:blipFill>
        <p:spPr bwMode="auto">
          <a:xfrm>
            <a:off x="1536227" y="581322"/>
            <a:ext cx="9123753" cy="5667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Stacey G. Nolan\Desktop\JMB\Sub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8011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15979" y="-4510"/>
            <a:ext cx="5334000" cy="1015663"/>
          </a:xfrm>
          <a:prstGeom prst="rect">
            <a:avLst/>
          </a:prstGeom>
          <a:noFill/>
          <a:ln>
            <a:noFill/>
          </a:ln>
          <a:effectLst>
            <a:outerShdw blurRad="215900" dist="254000" dir="13800000" algn="ctr" rotWithShape="0">
              <a:srgbClr val="000000">
                <a:alpha val="79000"/>
              </a:srgbClr>
            </a:outerShd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Garveymead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cript MT Italic"/>
              <a:cs typeface="Brush Script MT Italic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648200" y="202534"/>
            <a:ext cx="3048000" cy="523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88900" dir="2700000" algn="tl">
                    <a:srgbClr val="000000">
                      <a:alpha val="3000"/>
                    </a:srgbClr>
                  </a:outerShdw>
                </a:effectLst>
                <a:latin typeface="Arial"/>
                <a:cs typeface="Arial"/>
              </a:rPr>
              <a:t>St. Catherine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4600" y="6073776"/>
            <a:ext cx="6324600" cy="7080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GB" alt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“Home is the womb that holds the soul”</a:t>
            </a:r>
          </a:p>
          <a:p>
            <a:pPr algn="ctr" eaLnBrk="1" hangingPunct="1">
              <a:defRPr/>
            </a:pPr>
            <a:r>
              <a:rPr lang="en-GB" altLang="en-US" sz="2000" b="1" i="1" dirty="0">
                <a:solidFill>
                  <a:schemeClr val="bg1"/>
                </a:solidFill>
                <a:latin typeface="Calibri" panose="020F0502020204030204" pitchFamily="34" charset="0"/>
              </a:rPr>
              <a:t> Aisha Patterson</a:t>
            </a:r>
            <a:r>
              <a:rPr lang="en-US" alt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en-US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1F497D"/>
                </a:outerShdw>
              </a:effectLst>
              <a:latin typeface="Albertus Extra Bold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09432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6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700">
        <p:fade/>
      </p:transition>
    </mc:Choice>
    <mc:Fallback xmlns="">
      <p:transition spd="med" advClick="0" advTm="3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 descr="BlueCastle_MOnaRo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Stacey G. Nolan\Desktop\JMB\Sub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32021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11968" y="-20053"/>
            <a:ext cx="4876800" cy="1015663"/>
          </a:xfrm>
          <a:prstGeom prst="rect">
            <a:avLst/>
          </a:prstGeom>
          <a:noFill/>
          <a:ln>
            <a:noFill/>
          </a:ln>
          <a:effectLst>
            <a:outerShdw blurRad="215900" dist="254000" dir="13800000" algn="ctr" rotWithShape="0">
              <a:srgbClr val="000000">
                <a:alpha val="79000"/>
              </a:srgbClr>
            </a:outerShd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Braeton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cript MT Italic"/>
              <a:cs typeface="Brush Script MT Italic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956384" y="225841"/>
            <a:ext cx="3048000" cy="523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St. Catherine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52600" y="6009373"/>
            <a:ext cx="7543800" cy="64633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GB" alt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“No more from that cottage again will I roam; </a:t>
            </a:r>
            <a:br>
              <a:rPr lang="en-GB" alt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GB" alt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Be it ever so humble, there's no place like home.” -</a:t>
            </a:r>
            <a:r>
              <a:rPr lang="en-GB" altLang="en-US" sz="1800" b="1" i="1" dirty="0">
                <a:solidFill>
                  <a:schemeClr val="bg1"/>
                </a:solidFill>
                <a:latin typeface="Calibri" panose="020F0502020204030204" pitchFamily="34" charset="0"/>
              </a:rPr>
              <a:t> John Howard Payne</a:t>
            </a:r>
            <a:r>
              <a:rPr lang="en-US" alt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en-US" altLang="en-US" sz="1800" i="1" dirty="0">
              <a:solidFill>
                <a:schemeClr val="bg1"/>
              </a:solidFill>
              <a:effectLst>
                <a:outerShdw blurRad="38100" dist="38100" dir="2700000" algn="tl">
                  <a:srgbClr val="1F497D"/>
                </a:outerShdw>
              </a:effectLst>
              <a:latin typeface="Albertus Extra Bold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09432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9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700">
        <p:fade/>
      </p:transition>
    </mc:Choice>
    <mc:Fallback xmlns="">
      <p:transition spd="med" advClick="0" advTm="3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 descr="BlueCastle_MOnaRo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7025"/>
            <a:ext cx="9144000" cy="620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Stacey G. Nolan\Desktop\JMB\Sub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22896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24000" y="89238"/>
            <a:ext cx="5334000" cy="1015663"/>
          </a:xfrm>
          <a:prstGeom prst="rect">
            <a:avLst/>
          </a:prstGeom>
          <a:noFill/>
          <a:ln>
            <a:noFill/>
          </a:ln>
          <a:effectLst>
            <a:outerShdw blurRad="215900" dist="254000" dir="13800000" algn="ctr" rotWithShape="0">
              <a:srgbClr val="000000">
                <a:alpha val="79000"/>
              </a:srgbClr>
            </a:outerShd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Marine Park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800600" y="228601"/>
            <a:ext cx="3048000" cy="523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St. Catherine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4600" y="6096001"/>
            <a:ext cx="6324600" cy="7080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GB" altLang="en-US" sz="2000" i="1" dirty="0">
                <a:solidFill>
                  <a:schemeClr val="bg1"/>
                </a:solidFill>
                <a:latin typeface="Calibri" panose="020F0502020204030204" pitchFamily="34" charset="0"/>
              </a:rPr>
              <a:t>“Home is the place your heart resides” </a:t>
            </a:r>
          </a:p>
          <a:p>
            <a:pPr algn="ctr" eaLnBrk="1" hangingPunct="1">
              <a:defRPr/>
            </a:pPr>
            <a:r>
              <a:rPr lang="en-GB" alt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-</a:t>
            </a:r>
            <a:r>
              <a:rPr lang="en-GB" altLang="en-US" sz="2000" b="1" i="1" dirty="0">
                <a:solidFill>
                  <a:schemeClr val="bg1"/>
                </a:solidFill>
                <a:latin typeface="Calibri" panose="020F0502020204030204" pitchFamily="34" charset="0"/>
              </a:rPr>
              <a:t>Aisha Patterson</a:t>
            </a:r>
            <a:r>
              <a:rPr lang="en-US" alt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en-US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1F497D"/>
                </a:outerShdw>
              </a:effectLst>
              <a:latin typeface="Albertus Extra Bold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24000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6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700">
        <p:fade/>
      </p:transition>
    </mc:Choice>
    <mc:Fallback xmlns="">
      <p:transition spd="med" advClick="0" advTm="3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 descr="BlueCastle_MOnaRo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Stacey G. Nolan\Desktop\JMB\Sub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24000" y="67013"/>
            <a:ext cx="5334000" cy="1015663"/>
          </a:xfrm>
          <a:prstGeom prst="rect">
            <a:avLst/>
          </a:prstGeom>
          <a:noFill/>
          <a:ln>
            <a:noFill/>
          </a:ln>
          <a:effectLst>
            <a:outerShdw blurRad="215900" dist="254000" dir="13800000" algn="ctr" rotWithShape="0">
              <a:srgbClr val="000000">
                <a:alpha val="79000"/>
              </a:srgbClr>
            </a:outerShd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Passage Fort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876800" y="152401"/>
            <a:ext cx="3048000" cy="523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St. Catherine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4600" y="6073776"/>
            <a:ext cx="6324600" cy="7080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GB" alt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“Home is the womb that holds the soul”</a:t>
            </a:r>
          </a:p>
          <a:p>
            <a:pPr algn="ctr" eaLnBrk="1" hangingPunct="1">
              <a:defRPr/>
            </a:pPr>
            <a:r>
              <a:rPr lang="en-GB" altLang="en-US" sz="2000" b="1" i="1" dirty="0">
                <a:solidFill>
                  <a:schemeClr val="bg1"/>
                </a:solidFill>
                <a:latin typeface="Calibri" panose="020F0502020204030204" pitchFamily="34" charset="0"/>
              </a:rPr>
              <a:t> Aisha Patterson</a:t>
            </a:r>
            <a:r>
              <a:rPr lang="en-US" alt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en-US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1F497D"/>
                </a:outerShdw>
              </a:effectLst>
              <a:latin typeface="Albertus Extra Bold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24000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2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700">
        <p:fade/>
      </p:transition>
    </mc:Choice>
    <mc:Fallback xmlns="">
      <p:transition spd="med" advClick="0" advTm="3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 txBox="1">
            <a:spLocks/>
          </p:cNvSpPr>
          <p:nvPr/>
        </p:nvSpPr>
        <p:spPr bwMode="auto">
          <a:xfrm>
            <a:off x="1981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en-US" altLang="en-US" dirty="0"/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5400" b="1" i="1" dirty="0">
                <a:solidFill>
                  <a:schemeClr val="bg1"/>
                </a:solidFill>
              </a:rPr>
              <a:t>JMB Facilitating Home Ownership in the 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5400" b="1" i="1" dirty="0">
                <a:solidFill>
                  <a:schemeClr val="bg1"/>
                </a:solidFill>
              </a:rPr>
              <a:t>1980s</a:t>
            </a:r>
          </a:p>
        </p:txBody>
      </p:sp>
    </p:spTree>
    <p:extLst>
      <p:ext uri="{BB962C8B-B14F-4D97-AF65-F5344CB8AC3E}">
        <p14:creationId xmlns:p14="http://schemas.microsoft.com/office/powerpoint/2010/main" val="345770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700">
        <p:fade/>
      </p:transition>
    </mc:Choice>
    <mc:Fallback xmlns="">
      <p:transition spd="med" advClick="0" advTm="3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2" y="3812791"/>
            <a:ext cx="12191999" cy="2844715"/>
          </a:xfrm>
          <a:custGeom>
            <a:avLst/>
            <a:gdLst>
              <a:gd name="connsiteX0" fmla="*/ 10164934 w 12191999"/>
              <a:gd name="connsiteY0" fmla="*/ 160 h 2844715"/>
              <a:gd name="connsiteX1" fmla="*/ 12131410 w 12191999"/>
              <a:gd name="connsiteY1" fmla="*/ 371124 h 2844715"/>
              <a:gd name="connsiteX2" fmla="*/ 12191999 w 12191999"/>
              <a:gd name="connsiteY2" fmla="*/ 397531 h 2844715"/>
              <a:gd name="connsiteX3" fmla="*/ 12191999 w 12191999"/>
              <a:gd name="connsiteY3" fmla="*/ 942495 h 2844715"/>
              <a:gd name="connsiteX4" fmla="*/ 12045282 w 12191999"/>
              <a:gd name="connsiteY4" fmla="*/ 884280 h 2844715"/>
              <a:gd name="connsiteX5" fmla="*/ 171444 w 12191999"/>
              <a:gd name="connsiteY5" fmla="*/ 2525550 h 2844715"/>
              <a:gd name="connsiteX6" fmla="*/ 0 w 12191999"/>
              <a:gd name="connsiteY6" fmla="*/ 2458480 h 2844715"/>
              <a:gd name="connsiteX7" fmla="*/ 0 w 12191999"/>
              <a:gd name="connsiteY7" fmla="*/ 669596 h 2844715"/>
              <a:gd name="connsiteX8" fmla="*/ 211248 w 12191999"/>
              <a:gd name="connsiteY8" fmla="*/ 770132 h 2844715"/>
              <a:gd name="connsiteX9" fmla="*/ 10164934 w 12191999"/>
              <a:gd name="connsiteY9" fmla="*/ 160 h 2844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1999" h="2844715">
                <a:moveTo>
                  <a:pt x="10164934" y="160"/>
                </a:moveTo>
                <a:cubicBezTo>
                  <a:pt x="10833337" y="4781"/>
                  <a:pt x="11490120" y="109947"/>
                  <a:pt x="12131410" y="371124"/>
                </a:cubicBezTo>
                <a:lnTo>
                  <a:pt x="12191999" y="397531"/>
                </a:lnTo>
                <a:lnTo>
                  <a:pt x="12191999" y="942495"/>
                </a:lnTo>
                <a:lnTo>
                  <a:pt x="12045282" y="884280"/>
                </a:lnTo>
                <a:cubicBezTo>
                  <a:pt x="8637066" y="-371486"/>
                  <a:pt x="4330492" y="4035486"/>
                  <a:pt x="171444" y="2525550"/>
                </a:cubicBezTo>
                <a:lnTo>
                  <a:pt x="0" y="2458480"/>
                </a:lnTo>
                <a:lnTo>
                  <a:pt x="0" y="669596"/>
                </a:lnTo>
                <a:lnTo>
                  <a:pt x="211248" y="770132"/>
                </a:lnTo>
                <a:cubicBezTo>
                  <a:pt x="3512729" y="2251174"/>
                  <a:pt x="6971455" y="-21916"/>
                  <a:pt x="10164934" y="1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1265984" y="736104"/>
            <a:ext cx="4078902" cy="4078902"/>
          </a:xfrm>
        </p:spPr>
      </p:pic>
      <p:sp>
        <p:nvSpPr>
          <p:cNvPr id="6" name="TextBox 5"/>
          <p:cNvSpPr txBox="1"/>
          <p:nvPr/>
        </p:nvSpPr>
        <p:spPr>
          <a:xfrm>
            <a:off x="4991102" y="290609"/>
            <a:ext cx="7200898" cy="5509200"/>
          </a:xfrm>
          <a:prstGeom prst="rect">
            <a:avLst/>
          </a:prstGeom>
          <a:noFill/>
          <a:scene3d>
            <a:camera prst="perspectiveContrastingLeftFacing" fov="3600000">
              <a:rot lat="0" lon="2400000" rev="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029" sz="4400" b="1" dirty="0" smtClean="0">
                <a:solidFill>
                  <a:prstClr val="white"/>
                </a:solidFill>
                <a:latin typeface="Garamond" panose="02020404030301010803" pitchFamily="18" charset="0"/>
              </a:rPr>
              <a:t>JMB’s History </a:t>
            </a:r>
            <a:endParaRPr lang="en-029" sz="4400" b="1" dirty="0">
              <a:solidFill>
                <a:prstClr val="white"/>
              </a:solidFill>
              <a:latin typeface="Garamond" panose="02020404030301010803" pitchFamily="18" charset="0"/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029" sz="4400" b="1" dirty="0">
              <a:solidFill>
                <a:prstClr val="white"/>
              </a:solidFill>
              <a:latin typeface="Garamond" panose="02020404030301010803" pitchFamily="18" charset="0"/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029" sz="4400" b="1" dirty="0" smtClean="0">
                <a:solidFill>
                  <a:prstClr val="white"/>
                </a:solidFill>
                <a:latin typeface="Garamond" panose="02020404030301010803" pitchFamily="18" charset="0"/>
              </a:rPr>
              <a:t>Mandate</a:t>
            </a:r>
            <a:endParaRPr lang="en-029" sz="4400" b="1" dirty="0">
              <a:solidFill>
                <a:prstClr val="white"/>
              </a:solidFill>
              <a:latin typeface="Garamond" panose="02020404030301010803" pitchFamily="18" charset="0"/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029" sz="4400" b="1" dirty="0">
              <a:solidFill>
                <a:prstClr val="white"/>
              </a:solidFill>
              <a:latin typeface="Garamond" panose="02020404030301010803" pitchFamily="18" charset="0"/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029" sz="4400" b="1" dirty="0" smtClean="0">
                <a:solidFill>
                  <a:prstClr val="white"/>
                </a:solidFill>
                <a:latin typeface="Garamond" panose="02020404030301010803" pitchFamily="18" charset="0"/>
              </a:rPr>
              <a:t>Performance Data (5 </a:t>
            </a:r>
            <a:r>
              <a:rPr lang="en-029" sz="4400" b="1" dirty="0" err="1" smtClean="0">
                <a:solidFill>
                  <a:prstClr val="white"/>
                </a:solidFill>
                <a:latin typeface="Garamond" panose="02020404030301010803" pitchFamily="18" charset="0"/>
              </a:rPr>
              <a:t>Yrs</a:t>
            </a:r>
            <a:r>
              <a:rPr lang="en-029" sz="4400" b="1" dirty="0" smtClean="0">
                <a:solidFill>
                  <a:prstClr val="white"/>
                </a:solidFill>
                <a:latin typeface="Garamond" panose="02020404030301010803" pitchFamily="18" charset="0"/>
              </a:rPr>
              <a:t>)</a:t>
            </a:r>
            <a:endParaRPr lang="en-029" sz="4400" b="1" dirty="0">
              <a:solidFill>
                <a:prstClr val="white"/>
              </a:solidFill>
              <a:latin typeface="Garamond" panose="02020404030301010803" pitchFamily="18" charset="0"/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029" sz="4400" b="1" dirty="0">
              <a:solidFill>
                <a:prstClr val="white"/>
              </a:solidFill>
              <a:latin typeface="Garamond" panose="02020404030301010803" pitchFamily="18" charset="0"/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029" sz="4400" b="1" dirty="0" smtClean="0">
                <a:solidFill>
                  <a:srgbClr val="0D1D51"/>
                </a:solidFill>
                <a:latin typeface="Garamond" panose="02020404030301010803" pitchFamily="18" charset="0"/>
              </a:rPr>
              <a:t>Financing Options</a:t>
            </a:r>
            <a:endParaRPr lang="en-029" sz="4400" b="1" dirty="0">
              <a:solidFill>
                <a:srgbClr val="0D1D51"/>
              </a:solidFill>
              <a:latin typeface="Garamond" panose="02020404030301010803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400" i="1" dirty="0">
              <a:solidFill>
                <a:srgbClr val="002060"/>
              </a:solidFill>
              <a:latin typeface="Candara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84" y="-10886"/>
            <a:ext cx="1809432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4833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Stacey G. Nolan\Desktop\JMB\Monte Cristo 0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1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1" descr="Sub9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00200" y="136863"/>
            <a:ext cx="4648200" cy="1015663"/>
          </a:xfrm>
          <a:prstGeom prst="rect">
            <a:avLst/>
          </a:prstGeom>
          <a:noFill/>
          <a:ln>
            <a:noFill/>
          </a:ln>
          <a:effectLst>
            <a:outerShdw blurRad="215900" dist="254000" dir="13800000" algn="ctr" rotWithShape="0">
              <a:srgbClr val="000000">
                <a:alpha val="79000"/>
              </a:srgbClr>
            </a:outerShd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Catherine Hall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72100" y="120819"/>
            <a:ext cx="1905000" cy="5238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bertus Extra Bold"/>
                <a:cs typeface="Albertus Extra Bold"/>
              </a:rPr>
              <a:t>St. James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79639" y="6134100"/>
            <a:ext cx="7543800" cy="6477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GB" altLang="en-US" sz="1800" dirty="0">
                <a:solidFill>
                  <a:schemeClr val="bg1"/>
                </a:solidFill>
                <a:latin typeface="Calibri" panose="020F0502020204030204" pitchFamily="34" charset="0"/>
              </a:rPr>
              <a:t>“No more from that cottage again will I roam; </a:t>
            </a:r>
            <a:br>
              <a:rPr lang="en-GB" altLang="en-US" sz="1800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GB" altLang="en-US" sz="1800" dirty="0">
                <a:solidFill>
                  <a:schemeClr val="bg1"/>
                </a:solidFill>
                <a:latin typeface="Calibri" panose="020F0502020204030204" pitchFamily="34" charset="0"/>
              </a:rPr>
              <a:t>Be it ever so humble, there's no place like home.” -</a:t>
            </a:r>
            <a:r>
              <a:rPr lang="en-GB" altLang="en-US" sz="1800" b="1" i="1" dirty="0">
                <a:solidFill>
                  <a:schemeClr val="bg1"/>
                </a:solidFill>
                <a:latin typeface="Calibri" panose="020F0502020204030204" pitchFamily="34" charset="0"/>
              </a:rPr>
              <a:t> John Howard Payne</a:t>
            </a:r>
            <a:r>
              <a:rPr lang="en-US" altLang="en-US" sz="1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en-US" altLang="en-US" sz="1800" dirty="0">
              <a:solidFill>
                <a:schemeClr val="bg1"/>
              </a:solidFill>
              <a:effectLst>
                <a:outerShdw blurRad="38100" dist="38100" dir="2700000" algn="tl">
                  <a:srgbClr val="1F497D"/>
                </a:outerShdw>
              </a:effectLst>
              <a:latin typeface="Albertus Extra Bold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24000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8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700">
        <p:fade/>
      </p:transition>
    </mc:Choice>
    <mc:Fallback xmlns="">
      <p:transition spd="med" advClick="0" advTm="3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C:\Users\Stacey G. Nolan\Desktop\JMB\Monte Cristo 0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4325"/>
            <a:ext cx="914400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11" descr="Sub9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66568" y="1"/>
            <a:ext cx="4648200" cy="1015663"/>
          </a:xfrm>
          <a:prstGeom prst="rect">
            <a:avLst/>
          </a:prstGeom>
          <a:noFill/>
          <a:ln>
            <a:noFill/>
          </a:ln>
          <a:effectLst>
            <a:outerShdw blurRad="215900" dist="254000" dir="13800000" algn="ctr" rotWithShape="0">
              <a:srgbClr val="000000">
                <a:alpha val="79000"/>
              </a:srgbClr>
            </a:outerShd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Moneague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cript MT Italic"/>
              <a:cs typeface="Brush Script MT Italic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19600" y="245894"/>
            <a:ext cx="1905000" cy="5238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Albertus Extra Bold" charset="0"/>
                <a:ea typeface="Albertus Extra Bold" charset="0"/>
                <a:cs typeface="Albertus Extra Bold" charset="0"/>
              </a:rPr>
              <a:t>St. Ann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18955" y="6118947"/>
            <a:ext cx="6324600" cy="7080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GB" alt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“Home is the womb that holds the soul”</a:t>
            </a:r>
          </a:p>
          <a:p>
            <a:pPr algn="ctr" eaLnBrk="1" hangingPunct="1">
              <a:defRPr/>
            </a:pPr>
            <a:r>
              <a:rPr lang="en-GB" altLang="en-US" sz="2000" b="1" i="1" dirty="0">
                <a:solidFill>
                  <a:schemeClr val="bg1"/>
                </a:solidFill>
                <a:latin typeface="Calibri" panose="020F0502020204030204" pitchFamily="34" charset="0"/>
              </a:rPr>
              <a:t> Aisha Patterson</a:t>
            </a:r>
            <a:r>
              <a:rPr lang="en-US" alt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en-US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1F497D"/>
                </a:outerShdw>
              </a:effectLst>
              <a:latin typeface="Albertus Extra Bold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24000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4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700">
        <p:fade/>
      </p:transition>
    </mc:Choice>
    <mc:Fallback xmlns="">
      <p:transition spd="med" advClick="0" advTm="3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C:\Users\Stacey G. Nolan\Desktop\JMB\Monte Cristo 0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8"/>
          <a:stretch>
            <a:fillRect/>
          </a:stretch>
        </p:blipFill>
        <p:spPr bwMode="auto">
          <a:xfrm>
            <a:off x="1524000" y="609600"/>
            <a:ext cx="9144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11" descr="Sub9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76400" y="1"/>
            <a:ext cx="4648200" cy="1015663"/>
          </a:xfrm>
          <a:prstGeom prst="rect">
            <a:avLst/>
          </a:prstGeom>
          <a:noFill/>
          <a:ln>
            <a:noFill/>
          </a:ln>
          <a:effectLst>
            <a:outerShdw blurRad="215900" dist="254000" dir="13800000" algn="ctr" rotWithShape="0">
              <a:srgbClr val="000000">
                <a:alpha val="79000"/>
              </a:srgbClr>
            </a:outerShd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Llandilo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cript MT Italic"/>
              <a:cs typeface="Brush Script MT Italic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51671" y="245894"/>
            <a:ext cx="3352800" cy="5238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bertus Extra Bold"/>
                <a:cs typeface="Albertus Extra Bold"/>
              </a:rPr>
              <a:t>Westmoreland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05803" y="6093958"/>
            <a:ext cx="8001000" cy="64633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GB" alt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“Pleasures and palaces though we may roam, </a:t>
            </a:r>
            <a:br>
              <a:rPr lang="en-GB" alt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GB" alt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Be it ever so humble, there's no place like home”  -</a:t>
            </a:r>
            <a:r>
              <a:rPr lang="en-GB" altLang="en-US" sz="1800" b="1" i="1" dirty="0">
                <a:solidFill>
                  <a:schemeClr val="bg1"/>
                </a:solidFill>
                <a:latin typeface="Calibri" panose="020F0502020204030204" pitchFamily="34" charset="0"/>
              </a:rPr>
              <a:t>John Howard Payne</a:t>
            </a:r>
            <a:r>
              <a:rPr lang="en-US" alt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en-US" altLang="en-US" sz="1800" i="1" dirty="0">
              <a:solidFill>
                <a:schemeClr val="bg1"/>
              </a:solidFill>
              <a:effectLst>
                <a:outerShdw blurRad="38100" dist="38100" dir="2700000" algn="tl">
                  <a:srgbClr val="1F497D"/>
                </a:outerShdw>
              </a:effectLst>
              <a:latin typeface="Albertus Extra Bold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24000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8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700">
        <p:fade/>
      </p:transition>
    </mc:Choice>
    <mc:Fallback xmlns="">
      <p:transition spd="med" advClick="0" advTm="3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C:\Users\Stacey G. Nolan\Desktop\JMB\Monte Cristo 03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6" b="2222"/>
          <a:stretch/>
        </p:blipFill>
        <p:spPr bwMode="auto">
          <a:xfrm>
            <a:off x="1524000" y="-1"/>
            <a:ext cx="9448800" cy="687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11" descr="Sub9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143" y="-21891"/>
            <a:ext cx="9448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04211" y="36096"/>
            <a:ext cx="4648200" cy="1015663"/>
          </a:xfrm>
          <a:prstGeom prst="rect">
            <a:avLst/>
          </a:prstGeom>
          <a:noFill/>
          <a:ln>
            <a:noFill/>
          </a:ln>
          <a:effectLst>
            <a:outerShdw blurRad="215900" dist="254000" dir="13800000" algn="ctr" rotWithShape="0">
              <a:srgbClr val="000000">
                <a:alpha val="79000"/>
              </a:srgbClr>
            </a:outerShd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Hague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71900" y="281989"/>
            <a:ext cx="3810000" cy="5238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bertus Extra Bold"/>
                <a:cs typeface="Albertus Extra Bold"/>
              </a:rPr>
              <a:t>Trelawny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bertus Extra Bold"/>
              <a:cs typeface="Albertus Extra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4600" y="6096001"/>
            <a:ext cx="6324600" cy="7080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GB" altLang="en-US" sz="2000" i="1" dirty="0">
                <a:solidFill>
                  <a:schemeClr val="bg1"/>
                </a:solidFill>
                <a:latin typeface="Calibri" panose="020F0502020204030204" pitchFamily="34" charset="0"/>
              </a:rPr>
              <a:t>“Home is the place your heart resides” </a:t>
            </a:r>
          </a:p>
          <a:p>
            <a:pPr algn="ctr" eaLnBrk="1" hangingPunct="1">
              <a:defRPr/>
            </a:pPr>
            <a:r>
              <a:rPr lang="en-GB" alt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-</a:t>
            </a:r>
            <a:r>
              <a:rPr lang="en-GB" altLang="en-US" sz="2000" b="1" i="1" dirty="0">
                <a:solidFill>
                  <a:schemeClr val="bg1"/>
                </a:solidFill>
                <a:latin typeface="Calibri" panose="020F0502020204030204" pitchFamily="34" charset="0"/>
              </a:rPr>
              <a:t>Aisha Patterson</a:t>
            </a:r>
            <a:r>
              <a:rPr lang="en-US" alt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en-US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1F497D"/>
                </a:outerShdw>
              </a:effectLst>
              <a:latin typeface="Albertus Extra Bold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24000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02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700">
        <p:fade/>
      </p:transition>
    </mc:Choice>
    <mc:Fallback xmlns="">
      <p:transition spd="med" advClick="0" advTm="3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C:\Users\Stacey G. Nolan\Desktop\JMB\Monte Cristo 0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12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11" descr="Sub9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76400" y="128590"/>
            <a:ext cx="4648200" cy="1015663"/>
          </a:xfrm>
          <a:prstGeom prst="rect">
            <a:avLst/>
          </a:prstGeom>
          <a:noFill/>
          <a:ln>
            <a:noFill/>
          </a:ln>
          <a:effectLst>
            <a:outerShdw blurRad="215900" dist="254000" dir="13800000" algn="ctr" rotWithShape="0">
              <a:srgbClr val="000000">
                <a:alpha val="79000"/>
              </a:srgbClr>
            </a:outerShd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Mansfield Park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10200" y="66061"/>
            <a:ext cx="4114800" cy="5238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bertus Extra Bold"/>
                <a:cs typeface="Albertus Extra Bold"/>
              </a:rPr>
              <a:t>St. Ann (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bertus Extra Bold"/>
                <a:cs typeface="Albertus Extra Bold"/>
              </a:rPr>
              <a:t>Ocho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bertus Extra Bold"/>
                <a:cs typeface="Albertus Extra Bold"/>
              </a:rPr>
              <a:t> Rios)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17825" y="6073121"/>
            <a:ext cx="6324600" cy="7080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2000" i="1" dirty="0">
                <a:solidFill>
                  <a:schemeClr val="bg1"/>
                </a:solidFill>
                <a:latin typeface="Calibri" panose="020F0502020204030204" pitchFamily="34" charset="0"/>
              </a:rPr>
              <a:t>"But give me, oh, give me, the pleasures of home.”</a:t>
            </a:r>
          </a:p>
          <a:p>
            <a:pPr algn="ctr" eaLnBrk="1" hangingPunct="1">
              <a:defRPr/>
            </a:pPr>
            <a:r>
              <a:rPr lang="en-US" altLang="en-US" sz="2000" b="1" i="1" dirty="0">
                <a:solidFill>
                  <a:schemeClr val="bg1"/>
                </a:solidFill>
                <a:latin typeface="Calibri" panose="020F0502020204030204" pitchFamily="34" charset="0"/>
              </a:rPr>
              <a:t> John Howard Payne</a:t>
            </a:r>
            <a:endParaRPr lang="en-US" alt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1F497D"/>
                </a:outerShdw>
              </a:effectLst>
              <a:latin typeface="Albertus Extra Bold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524000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3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700">
        <p:fade/>
      </p:transition>
    </mc:Choice>
    <mc:Fallback xmlns="">
      <p:transition spd="med" advClick="0" advTm="3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 txBox="1">
            <a:spLocks/>
          </p:cNvSpPr>
          <p:nvPr/>
        </p:nvSpPr>
        <p:spPr bwMode="auto">
          <a:xfrm>
            <a:off x="1981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en-US" altLang="en-US" dirty="0"/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5400" b="1" i="1" dirty="0">
                <a:solidFill>
                  <a:schemeClr val="bg1"/>
                </a:solidFill>
              </a:rPr>
              <a:t>JMB Facilitating Home Ownership in the 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5400" b="1" i="1" dirty="0">
                <a:solidFill>
                  <a:schemeClr val="bg1"/>
                </a:solidFill>
              </a:rPr>
              <a:t>1990s</a:t>
            </a:r>
          </a:p>
        </p:txBody>
      </p:sp>
    </p:spTree>
    <p:extLst>
      <p:ext uri="{BB962C8B-B14F-4D97-AF65-F5344CB8AC3E}">
        <p14:creationId xmlns:p14="http://schemas.microsoft.com/office/powerpoint/2010/main" val="300272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700">
        <p:fade/>
      </p:transition>
    </mc:Choice>
    <mc:Fallback xmlns="">
      <p:transition spd="med" advClick="0" advTm="3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7" descr="PIC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" r="1335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10" descr="Sub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676400" y="1"/>
            <a:ext cx="4648200" cy="1015663"/>
          </a:xfrm>
          <a:prstGeom prst="rect">
            <a:avLst/>
          </a:prstGeom>
          <a:noFill/>
          <a:ln>
            <a:noFill/>
          </a:ln>
          <a:effectLst>
            <a:outerShdw blurRad="215900" dist="254000" dir="13800000" algn="ctr" rotWithShape="0">
              <a:srgbClr val="000000">
                <a:alpha val="79000"/>
              </a:srgbClr>
            </a:outerShd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Rio Nuevo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187494"/>
            <a:ext cx="1905000" cy="5238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bertus Extra Bold"/>
                <a:cs typeface="Albertus Extra Bold"/>
              </a:rPr>
              <a:t>St. Mary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71600" y="6114244"/>
            <a:ext cx="8001000" cy="64633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GB" alt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“Pleasures and palaces though we may roam, </a:t>
            </a:r>
            <a:br>
              <a:rPr lang="en-GB" alt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GB" alt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Be it ever so humble, there's no place like home”  -</a:t>
            </a:r>
            <a:r>
              <a:rPr lang="en-GB" altLang="en-US" sz="1800" b="1" i="1" dirty="0">
                <a:solidFill>
                  <a:schemeClr val="bg1"/>
                </a:solidFill>
                <a:latin typeface="Calibri" panose="020F0502020204030204" pitchFamily="34" charset="0"/>
              </a:rPr>
              <a:t>John Howard Payne</a:t>
            </a:r>
            <a:r>
              <a:rPr lang="en-US" alt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en-US" altLang="en-US" sz="1800" i="1" dirty="0">
              <a:solidFill>
                <a:schemeClr val="bg1"/>
              </a:solidFill>
              <a:effectLst>
                <a:outerShdw blurRad="38100" dist="38100" dir="2700000" algn="tl">
                  <a:srgbClr val="1F497D"/>
                </a:outerShdw>
              </a:effectLst>
              <a:latin typeface="Albertus Extra Bold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24000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6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700">
        <p:fade/>
      </p:transition>
    </mc:Choice>
    <mc:Fallback xmlns="">
      <p:transition spd="med" advClick="0" advTm="3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West Cumberla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10" descr="Sub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676400" y="147881"/>
            <a:ext cx="4648200" cy="1015663"/>
          </a:xfrm>
          <a:prstGeom prst="rect">
            <a:avLst/>
          </a:prstGeom>
          <a:noFill/>
          <a:ln>
            <a:noFill/>
          </a:ln>
          <a:effectLst>
            <a:outerShdw blurRad="215900" dist="254000" dir="13800000" algn="ctr" rotWithShape="0">
              <a:srgbClr val="000000">
                <a:alpha val="79000"/>
              </a:srgbClr>
            </a:outerShd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West Cumberland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75339" y="112853"/>
            <a:ext cx="3581400" cy="5238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bertus Extra Bold"/>
                <a:cs typeface="Albertus Extra Bold"/>
              </a:rPr>
              <a:t>St. Catherine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52600" y="6009373"/>
            <a:ext cx="7391400" cy="64633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GB" alt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“Pleasures and palaces though we may roam, </a:t>
            </a:r>
            <a:br>
              <a:rPr lang="en-GB" alt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GB" alt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Be it ever so humble, there's no place like home” -</a:t>
            </a:r>
            <a:r>
              <a:rPr lang="en-GB" altLang="en-US" sz="1800" b="1" i="1" dirty="0">
                <a:solidFill>
                  <a:schemeClr val="bg1"/>
                </a:solidFill>
                <a:latin typeface="Calibri" panose="020F0502020204030204" pitchFamily="34" charset="0"/>
              </a:rPr>
              <a:t>John Howard Payne</a:t>
            </a:r>
            <a:r>
              <a:rPr lang="en-US" alt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en-US" altLang="en-US" sz="1800" i="1" dirty="0">
              <a:solidFill>
                <a:schemeClr val="bg1"/>
              </a:solidFill>
              <a:effectLst>
                <a:outerShdw blurRad="38100" dist="38100" dir="2700000" algn="tl">
                  <a:srgbClr val="1F497D"/>
                </a:outerShdw>
              </a:effectLst>
              <a:latin typeface="Albertus Extra Bold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24000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3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700">
        <p:fade/>
      </p:transition>
    </mc:Choice>
    <mc:Fallback xmlns="">
      <p:transition spd="med" advClick="0" advTm="3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 txBox="1">
            <a:spLocks/>
          </p:cNvSpPr>
          <p:nvPr/>
        </p:nvSpPr>
        <p:spPr bwMode="auto">
          <a:xfrm>
            <a:off x="1981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en-US" altLang="en-US" dirty="0"/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5400" b="1" i="1" dirty="0">
                <a:solidFill>
                  <a:schemeClr val="bg1"/>
                </a:solidFill>
              </a:rPr>
              <a:t>JMB Facilitating Home Ownership in the 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5400" b="1" i="1" dirty="0">
                <a:solidFill>
                  <a:schemeClr val="bg1"/>
                </a:solidFill>
              </a:rPr>
              <a:t>21</a:t>
            </a:r>
            <a:r>
              <a:rPr lang="en-US" altLang="en-US" sz="5400" b="1" i="1" baseline="30000" dirty="0">
                <a:solidFill>
                  <a:schemeClr val="bg1"/>
                </a:solidFill>
              </a:rPr>
              <a:t>st</a:t>
            </a:r>
            <a:r>
              <a:rPr lang="en-US" altLang="en-US" sz="5400" b="1" i="1" dirty="0">
                <a:solidFill>
                  <a:schemeClr val="bg1"/>
                </a:solidFill>
              </a:rPr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198855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700">
        <p:fade/>
      </p:transition>
    </mc:Choice>
    <mc:Fallback xmlns="">
      <p:transition spd="med" advClick="0" advTm="3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1" descr="Dewsbur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4" descr="Sub7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76400" y="11809"/>
            <a:ext cx="4648200" cy="1015663"/>
          </a:xfrm>
          <a:prstGeom prst="rect">
            <a:avLst/>
          </a:prstGeom>
          <a:noFill/>
          <a:ln>
            <a:noFill/>
          </a:ln>
          <a:effectLst>
            <a:outerShdw blurRad="215900" dist="254000" dir="13800000" algn="ctr" rotWithShape="0">
              <a:srgbClr val="000000">
                <a:alpha val="79000"/>
              </a:srgbClr>
            </a:outerShd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Dewsbury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67200" y="257702"/>
            <a:ext cx="3810000" cy="5238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Arial" charset="0"/>
                <a:ea typeface="Arial" charset="0"/>
                <a:cs typeface="Arial" charset="0"/>
              </a:rPr>
              <a:t>St. Andrew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85393" y="5986715"/>
            <a:ext cx="6324600" cy="7080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GB" altLang="en-US" sz="2000" i="1" dirty="0">
                <a:solidFill>
                  <a:schemeClr val="bg1"/>
                </a:solidFill>
                <a:latin typeface="Calibri" panose="020F0502020204030204" pitchFamily="34" charset="0"/>
              </a:rPr>
              <a:t>“Home is the womb that holds the soul”</a:t>
            </a:r>
          </a:p>
          <a:p>
            <a:pPr algn="ctr" eaLnBrk="1" hangingPunct="1">
              <a:defRPr/>
            </a:pPr>
            <a:r>
              <a:rPr lang="en-GB" altLang="en-US" sz="2000" b="1" i="1" dirty="0">
                <a:solidFill>
                  <a:schemeClr val="bg1"/>
                </a:solidFill>
                <a:latin typeface="Calibri" panose="020F0502020204030204" pitchFamily="34" charset="0"/>
              </a:rPr>
              <a:t> Aisha Patterson</a:t>
            </a:r>
            <a:r>
              <a:rPr lang="en-US" altLang="en-US" sz="2000" i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en-US" altLang="en-US" sz="2000" i="1" dirty="0">
              <a:solidFill>
                <a:schemeClr val="bg1"/>
              </a:solidFill>
              <a:effectLst>
                <a:outerShdw blurRad="38100" dist="38100" dir="2700000" algn="tl">
                  <a:srgbClr val="1F497D"/>
                </a:outerShdw>
              </a:effectLst>
              <a:latin typeface="Albertus Extra Bold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24000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8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700">
        <p:fade/>
      </p:transition>
    </mc:Choice>
    <mc:Fallback xmlns="">
      <p:transition spd="med" advClick="0" advTm="3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1000"/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1634" y="1242179"/>
            <a:ext cx="10784541" cy="5171500"/>
          </a:xfrm>
        </p:spPr>
        <p:txBody>
          <a:bodyPr>
            <a:noAutofit/>
          </a:bodyPr>
          <a:lstStyle/>
          <a:p>
            <a:pPr algn="just"/>
            <a:endParaRPr lang="en-US" dirty="0" smtClean="0">
              <a:latin typeface="Cambria" panose="02040503050406030204" pitchFamily="18" charset="0"/>
            </a:endParaRPr>
          </a:p>
          <a:p>
            <a:pPr algn="just"/>
            <a:endParaRPr lang="en-US" dirty="0">
              <a:latin typeface="Cambria" panose="02040503050406030204" pitchFamily="18" charset="0"/>
            </a:endParaRPr>
          </a:p>
          <a:p>
            <a:pPr algn="just"/>
            <a:r>
              <a:rPr lang="en-US" dirty="0" smtClean="0">
                <a:latin typeface="Cambria" panose="02040503050406030204" pitchFamily="18" charset="0"/>
              </a:rPr>
              <a:t>The </a:t>
            </a:r>
            <a:r>
              <a:rPr lang="en-US" dirty="0">
                <a:latin typeface="Cambria" panose="02040503050406030204" pitchFamily="18" charset="0"/>
              </a:rPr>
              <a:t>Bank was established on June 2, 1971 as a private liability company</a:t>
            </a:r>
          </a:p>
          <a:p>
            <a:pPr algn="just"/>
            <a:endParaRPr lang="en-US" dirty="0">
              <a:latin typeface="Cambria" panose="02040503050406030204" pitchFamily="18" charset="0"/>
            </a:endParaRPr>
          </a:p>
          <a:p>
            <a:pPr algn="just"/>
            <a:r>
              <a:rPr lang="en-US" dirty="0">
                <a:latin typeface="Cambria" panose="02040503050406030204" pitchFamily="18" charset="0"/>
              </a:rPr>
              <a:t>On June 5, 1973, an act of Parliament converted the Bank to a statutory corporation.</a:t>
            </a:r>
          </a:p>
          <a:p>
            <a:pPr marL="514350" indent="-514350">
              <a:buNone/>
            </a:pPr>
            <a:endParaRPr lang="en-US" dirty="0">
              <a:solidFill>
                <a:srgbClr val="002060"/>
              </a:solidFill>
              <a:latin typeface="Garamond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4031" y="212058"/>
            <a:ext cx="7953185" cy="847708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</a:rPr>
              <a:t>BRIEF HISTORY</a:t>
            </a:r>
            <a:endParaRPr lang="en-US" sz="4400" b="1" dirty="0">
              <a:solidFill>
                <a:schemeClr val="accent3">
                  <a:lumMod val="75000"/>
                </a:schemeClr>
              </a:solidFill>
              <a:latin typeface="Garamond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4572941" y="6502408"/>
            <a:ext cx="2189036" cy="240238"/>
          </a:xfrm>
        </p:spPr>
        <p:txBody>
          <a:bodyPr/>
          <a:lstStyle/>
          <a:p>
            <a:pPr>
              <a:defRPr/>
            </a:pPr>
            <a:r>
              <a:rPr lang="en-GB" smtClean="0">
                <a:solidFill>
                  <a:prstClr val="black"/>
                </a:solidFill>
              </a:rPr>
              <a:t>JMB Restricted, JMB/JDA Webinar-28-01-2021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3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09432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19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9" descr="Emerald Estates 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4" descr="Sub7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0" y="172746"/>
            <a:ext cx="5105400" cy="923330"/>
          </a:xfrm>
          <a:prstGeom prst="rect">
            <a:avLst/>
          </a:prstGeom>
          <a:noFill/>
          <a:ln>
            <a:noFill/>
          </a:ln>
          <a:effectLst>
            <a:outerShdw blurRad="215900" dist="254000" dir="13800000" algn="ctr" rotWithShape="0">
              <a:srgbClr val="000000">
                <a:alpha val="79000"/>
              </a:srgbClr>
            </a:outerShd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Emerald Apartments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91200" y="106302"/>
            <a:ext cx="3810000" cy="5238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Arial" charset="0"/>
                <a:ea typeface="Arial" charset="0"/>
                <a:cs typeface="Arial" charset="0"/>
              </a:rPr>
              <a:t>St. Mary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00300" y="5986714"/>
            <a:ext cx="7391400" cy="7080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GB" altLang="en-US" sz="2000" i="1" dirty="0">
                <a:solidFill>
                  <a:srgbClr val="FFFFFF"/>
                </a:solidFill>
                <a:latin typeface="Calibri" panose="020F0502020204030204" pitchFamily="34" charset="0"/>
              </a:rPr>
              <a:t>“Home is the place where your heart will stay</a:t>
            </a:r>
            <a:r>
              <a:rPr lang="en-GB" altLang="en-US" sz="2000" b="1" i="1" dirty="0">
                <a:solidFill>
                  <a:srgbClr val="FFFFFF"/>
                </a:solidFill>
                <a:latin typeface="Calibri" panose="020F0502020204030204" pitchFamily="34" charset="0"/>
              </a:rPr>
              <a:t>”</a:t>
            </a:r>
          </a:p>
          <a:p>
            <a:pPr algn="ctr" eaLnBrk="1" hangingPunct="1">
              <a:defRPr/>
            </a:pPr>
            <a:r>
              <a:rPr lang="en-GB" altLang="en-US" sz="2000" b="1" i="1" dirty="0">
                <a:solidFill>
                  <a:srgbClr val="FFFFFF"/>
                </a:solidFill>
                <a:latin typeface="Calibri" panose="020F0502020204030204" pitchFamily="34" charset="0"/>
              </a:rPr>
              <a:t> Aisha Patterson</a:t>
            </a:r>
            <a:r>
              <a:rPr lang="en-US" alt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endParaRPr lang="en-US" altLang="en-US" sz="2000" dirty="0">
              <a:solidFill>
                <a:srgbClr val="FFFFFF"/>
              </a:solidFill>
              <a:effectLst>
                <a:outerShdw blurRad="38100" dist="38100" dir="2700000" algn="tl">
                  <a:srgbClr val="1F497D"/>
                </a:outerShdw>
              </a:effectLst>
              <a:latin typeface="Albertus Extra Bold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24000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2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700">
        <p:fade/>
      </p:transition>
    </mc:Choice>
    <mc:Fallback xmlns="">
      <p:transition spd="med" advClick="0" advTm="3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1" descr="Dewsbu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 descr="Sub7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76400" y="167829"/>
            <a:ext cx="4648200" cy="1015663"/>
          </a:xfrm>
          <a:prstGeom prst="rect">
            <a:avLst/>
          </a:prstGeom>
          <a:noFill/>
          <a:ln>
            <a:noFill/>
          </a:ln>
          <a:effectLst>
            <a:outerShdw blurRad="215900" dist="254000" dir="13800000" algn="ctr" rotWithShape="0">
              <a:srgbClr val="000000">
                <a:alpha val="79000"/>
              </a:srgbClr>
            </a:outerShd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Greenwich Estate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0" y="151785"/>
            <a:ext cx="3810000" cy="5238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Arial" charset="0"/>
                <a:ea typeface="Arial" charset="0"/>
                <a:cs typeface="Arial" charset="0"/>
              </a:rPr>
              <a:t>St. Ann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43334" y="6074953"/>
            <a:ext cx="7543800" cy="64633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GB" alt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“No more from that cottage again will I roam; </a:t>
            </a:r>
            <a:br>
              <a:rPr lang="en-GB" alt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GB" alt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Be it ever so humble, there's no place like home.” -</a:t>
            </a:r>
            <a:r>
              <a:rPr lang="en-GB" altLang="en-US" sz="1800" b="1" i="1" dirty="0">
                <a:solidFill>
                  <a:schemeClr val="bg1"/>
                </a:solidFill>
                <a:latin typeface="Calibri" panose="020F0502020204030204" pitchFamily="34" charset="0"/>
              </a:rPr>
              <a:t> John Howard Payne</a:t>
            </a:r>
            <a:r>
              <a:rPr lang="en-US" alt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en-US" altLang="en-US" sz="1800" i="1" dirty="0">
              <a:solidFill>
                <a:schemeClr val="bg1"/>
              </a:solidFill>
              <a:effectLst>
                <a:outerShdw blurRad="38100" dist="38100" dir="2700000" algn="tl">
                  <a:srgbClr val="1F497D"/>
                </a:outerShdw>
              </a:effectLst>
              <a:latin typeface="Albertus Extra Bold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24000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0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700">
        <p:fade/>
      </p:transition>
    </mc:Choice>
    <mc:Fallback xmlns="">
      <p:transition spd="med" advClick="0" advTm="3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1" descr="Dewsbur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9925"/>
            <a:ext cx="9144000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4" descr="Sub7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19200" y="353943"/>
            <a:ext cx="5867400" cy="769441"/>
          </a:xfrm>
          <a:prstGeom prst="rect">
            <a:avLst/>
          </a:prstGeom>
          <a:noFill/>
          <a:ln>
            <a:noFill/>
          </a:ln>
          <a:effectLst>
            <a:outerShdw blurRad="215900" dist="254000" dir="13800000" algn="ctr" rotWithShape="0">
              <a:srgbClr val="000000">
                <a:alpha val="79000"/>
              </a:srgbClr>
            </a:outerShd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Long Mountain Country Club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32871" y="92006"/>
            <a:ext cx="3810000" cy="5238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Arial" charset="0"/>
                <a:ea typeface="Arial" charset="0"/>
                <a:cs typeface="Arial" charset="0"/>
              </a:rPr>
              <a:t>St. Andrew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4600" y="6096001"/>
            <a:ext cx="6324600" cy="7080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GB" altLang="en-US" sz="2000" i="1" dirty="0">
                <a:solidFill>
                  <a:schemeClr val="bg1"/>
                </a:solidFill>
                <a:latin typeface="Calibri" panose="020F0502020204030204" pitchFamily="34" charset="0"/>
              </a:rPr>
              <a:t>“Home is the place your heart resides” </a:t>
            </a:r>
          </a:p>
          <a:p>
            <a:pPr algn="ctr" eaLnBrk="1" hangingPunct="1">
              <a:defRPr/>
            </a:pPr>
            <a:r>
              <a:rPr lang="en-GB" alt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-</a:t>
            </a:r>
            <a:r>
              <a:rPr lang="en-GB" altLang="en-US" sz="2000" b="1" i="1" dirty="0">
                <a:solidFill>
                  <a:schemeClr val="bg1"/>
                </a:solidFill>
                <a:latin typeface="Calibri" panose="020F0502020204030204" pitchFamily="34" charset="0"/>
              </a:rPr>
              <a:t>Aisha Patterson</a:t>
            </a:r>
            <a:r>
              <a:rPr lang="en-US" alt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en-US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1F497D"/>
                </a:outerShdw>
              </a:effectLst>
              <a:latin typeface="Albertus Extra Bold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24000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2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700">
        <p:fade/>
      </p:transition>
    </mc:Choice>
    <mc:Fallback xmlns="">
      <p:transition spd="med" advClick="0" advTm="3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1" descr="Dewsbu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4" descr="Sub7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76400" y="249703"/>
            <a:ext cx="4648200" cy="923330"/>
          </a:xfrm>
          <a:prstGeom prst="rect">
            <a:avLst/>
          </a:prstGeom>
          <a:noFill/>
          <a:ln>
            <a:noFill/>
          </a:ln>
          <a:effectLst>
            <a:outerShdw blurRad="215900" dist="254000" dir="13800000" algn="ctr" rotWithShape="0">
              <a:srgbClr val="000000">
                <a:alpha val="79000"/>
              </a:srgbClr>
            </a:outerShd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Mannings</a:t>
            </a:r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 Manor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0" y="187493"/>
            <a:ext cx="2514600" cy="5238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Arial" charset="0"/>
                <a:ea typeface="Arial" charset="0"/>
                <a:cs typeface="Arial" charset="0"/>
              </a:rPr>
              <a:t>St. Andrew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00300" y="6026795"/>
            <a:ext cx="7391400" cy="7080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GB" altLang="en-US" sz="2000" i="1" dirty="0">
                <a:solidFill>
                  <a:schemeClr val="bg1"/>
                </a:solidFill>
                <a:latin typeface="Calibri" panose="020F0502020204030204" pitchFamily="34" charset="0"/>
              </a:rPr>
              <a:t>“Pleasures and palaces though we may roam, </a:t>
            </a:r>
            <a:br>
              <a:rPr lang="en-GB" altLang="en-US" sz="2000" i="1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GB" altLang="en-US" sz="2000" i="1" dirty="0">
                <a:solidFill>
                  <a:schemeClr val="bg1"/>
                </a:solidFill>
                <a:latin typeface="Calibri" panose="020F0502020204030204" pitchFamily="34" charset="0"/>
              </a:rPr>
              <a:t>Be it ever so humble, there's no place like home” -</a:t>
            </a:r>
            <a:r>
              <a:rPr lang="en-GB" altLang="en-US" sz="2000" b="1" i="1" dirty="0">
                <a:solidFill>
                  <a:schemeClr val="bg1"/>
                </a:solidFill>
                <a:latin typeface="Calibri" panose="020F0502020204030204" pitchFamily="34" charset="0"/>
              </a:rPr>
              <a:t>John Howard Payne</a:t>
            </a:r>
            <a:r>
              <a:rPr lang="en-US" altLang="en-US" sz="2000" i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en-US" altLang="en-US" sz="2000" i="1" dirty="0">
              <a:solidFill>
                <a:schemeClr val="bg1"/>
              </a:solidFill>
              <a:effectLst>
                <a:outerShdw blurRad="38100" dist="38100" dir="2700000" algn="tl">
                  <a:srgbClr val="1F497D"/>
                </a:outerShdw>
              </a:effectLst>
              <a:latin typeface="Albertus Extra Bold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24000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0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700">
        <p:fade/>
      </p:transition>
    </mc:Choice>
    <mc:Fallback xmlns="">
      <p:transition spd="med" advClick="0" advTm="3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1" descr="Dewsbu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4" descr="Sub7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76400" y="1"/>
            <a:ext cx="4648200" cy="1015663"/>
          </a:xfrm>
          <a:prstGeom prst="rect">
            <a:avLst/>
          </a:prstGeom>
          <a:noFill/>
          <a:ln>
            <a:noFill/>
          </a:ln>
          <a:effectLst>
            <a:outerShdw blurRad="215900" dist="254000" dir="13800000" algn="ctr" rotWithShape="0">
              <a:srgbClr val="000000">
                <a:alpha val="79000"/>
              </a:srgbClr>
            </a:outerShd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Monte Cristo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6800" y="76201"/>
            <a:ext cx="3810000" cy="5238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Arial" charset="0"/>
                <a:ea typeface="Arial" charset="0"/>
                <a:cs typeface="Arial" charset="0"/>
              </a:rPr>
              <a:t>St. Andrew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4600" y="6073776"/>
            <a:ext cx="6324600" cy="7080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GB" altLang="en-US" sz="2000" i="1" dirty="0">
                <a:solidFill>
                  <a:schemeClr val="bg1"/>
                </a:solidFill>
                <a:latin typeface="Calibri" panose="020F0502020204030204" pitchFamily="34" charset="0"/>
              </a:rPr>
              <a:t>“Home is the womb that holds the soul”</a:t>
            </a:r>
          </a:p>
          <a:p>
            <a:pPr algn="ctr" eaLnBrk="1" hangingPunct="1">
              <a:defRPr/>
            </a:pPr>
            <a:r>
              <a:rPr lang="en-GB" altLang="en-US" sz="2000" b="1" i="1" dirty="0">
                <a:solidFill>
                  <a:schemeClr val="bg1"/>
                </a:solidFill>
                <a:latin typeface="Calibri" panose="020F0502020204030204" pitchFamily="34" charset="0"/>
              </a:rPr>
              <a:t> Aisha Patterson</a:t>
            </a:r>
            <a:r>
              <a:rPr lang="en-US" altLang="en-US" sz="2000" i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en-US" altLang="en-US" sz="2000" i="1" dirty="0">
              <a:solidFill>
                <a:schemeClr val="bg1"/>
              </a:solidFill>
              <a:effectLst>
                <a:outerShdw blurRad="38100" dist="38100" dir="2700000" algn="tl">
                  <a:srgbClr val="1F497D"/>
                </a:outerShdw>
              </a:effectLst>
              <a:latin typeface="Albertus Extra Bold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24000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2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700">
        <p:fade/>
      </p:transition>
    </mc:Choice>
    <mc:Fallback xmlns="">
      <p:transition spd="med" advClick="0" advTm="3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1" descr="Dewsbu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4" descr="Sub7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0" y="152401"/>
            <a:ext cx="4648200" cy="1015663"/>
          </a:xfrm>
          <a:prstGeom prst="rect">
            <a:avLst/>
          </a:prstGeom>
          <a:noFill/>
          <a:ln>
            <a:noFill/>
          </a:ln>
          <a:effectLst>
            <a:outerShdw blurRad="215900" dist="254000" dir="13800000" algn="ctr" rotWithShape="0">
              <a:srgbClr val="000000">
                <a:alpha val="79000"/>
              </a:srgbClr>
            </a:outerShd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Pleasant Valley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0" y="152401"/>
            <a:ext cx="3810000" cy="5238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Arial" charset="0"/>
                <a:ea typeface="Arial" charset="0"/>
                <a:cs typeface="Arial" charset="0"/>
              </a:rPr>
              <a:t>St. Andrew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00300" y="6041857"/>
            <a:ext cx="7391400" cy="7080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GB" altLang="en-US" sz="2000" i="1" dirty="0">
                <a:solidFill>
                  <a:srgbClr val="FFFFFF"/>
                </a:solidFill>
                <a:latin typeface="Calibri" panose="020F0502020204030204" pitchFamily="34" charset="0"/>
              </a:rPr>
              <a:t>“Home is the place where your heart will stay</a:t>
            </a:r>
            <a:r>
              <a:rPr lang="en-GB" altLang="en-US" sz="2000" b="1" i="1" dirty="0">
                <a:solidFill>
                  <a:srgbClr val="FFFFFF"/>
                </a:solidFill>
                <a:latin typeface="Calibri" panose="020F0502020204030204" pitchFamily="34" charset="0"/>
              </a:rPr>
              <a:t>”</a:t>
            </a:r>
          </a:p>
          <a:p>
            <a:pPr algn="ctr" eaLnBrk="1" hangingPunct="1">
              <a:defRPr/>
            </a:pPr>
            <a:r>
              <a:rPr lang="en-GB" altLang="en-US" sz="2000" b="1" i="1" dirty="0">
                <a:solidFill>
                  <a:srgbClr val="FFFFFF"/>
                </a:solidFill>
                <a:latin typeface="Calibri" panose="020F0502020204030204" pitchFamily="34" charset="0"/>
              </a:rPr>
              <a:t> Aisha Patterson</a:t>
            </a:r>
            <a:r>
              <a:rPr lang="en-US" alt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endParaRPr lang="en-US" altLang="en-US" sz="2000" dirty="0">
              <a:solidFill>
                <a:srgbClr val="FFFFFF"/>
              </a:solidFill>
              <a:effectLst>
                <a:outerShdw blurRad="38100" dist="38100" dir="2700000" algn="tl">
                  <a:srgbClr val="1F497D"/>
                </a:outerShdw>
              </a:effectLst>
              <a:latin typeface="Albertus Extra Bold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24000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700">
        <p:fade/>
      </p:transition>
    </mc:Choice>
    <mc:Fallback xmlns="">
      <p:transition spd="med" advClick="0" advTm="3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1" descr="Dewsbu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4" descr="Sub7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52600" y="1"/>
            <a:ext cx="4648200" cy="1015663"/>
          </a:xfrm>
          <a:prstGeom prst="rect">
            <a:avLst/>
          </a:prstGeom>
          <a:noFill/>
          <a:ln>
            <a:noFill/>
          </a:ln>
          <a:effectLst>
            <a:outerShdw blurRad="215900" dist="254000" dir="13800000" algn="ctr" rotWithShape="0">
              <a:srgbClr val="000000">
                <a:alpha val="79000"/>
              </a:srgbClr>
            </a:outerShd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Stone Brook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93558" y="152401"/>
            <a:ext cx="3810000" cy="5238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Trelawny</a:t>
            </a:r>
            <a:endParaRPr lang="en-US" sz="2800" b="1" dirty="0">
              <a:solidFill>
                <a:srgbClr val="FFFFFF"/>
              </a:solidFill>
              <a:effectLst>
                <a:outerShdw blurRad="50800" dist="38100" dir="2700000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33700" y="6149975"/>
            <a:ext cx="6324600" cy="7080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GB" altLang="en-US" sz="2000" i="1" dirty="0">
                <a:solidFill>
                  <a:schemeClr val="bg1"/>
                </a:solidFill>
                <a:latin typeface="Calibri" panose="020F0502020204030204" pitchFamily="34" charset="0"/>
              </a:rPr>
              <a:t>“Home is the place your heart resides” </a:t>
            </a:r>
          </a:p>
          <a:p>
            <a:pPr algn="ctr" eaLnBrk="1" hangingPunct="1">
              <a:defRPr/>
            </a:pPr>
            <a:r>
              <a:rPr lang="en-GB" alt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-</a:t>
            </a:r>
            <a:r>
              <a:rPr lang="en-GB" altLang="en-US" sz="2000" b="1" i="1" dirty="0">
                <a:solidFill>
                  <a:schemeClr val="bg1"/>
                </a:solidFill>
                <a:latin typeface="Calibri" panose="020F0502020204030204" pitchFamily="34" charset="0"/>
              </a:rPr>
              <a:t>Aisha Patterson</a:t>
            </a:r>
            <a:r>
              <a:rPr lang="en-US" alt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en-US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1F497D"/>
                </a:outerShdw>
              </a:effectLst>
              <a:latin typeface="Albertus Extra Bold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24000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4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700">
        <p:fade/>
      </p:transition>
    </mc:Choice>
    <mc:Fallback xmlns="">
      <p:transition spd="med" advClick="0" advTm="3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1" descr="Dewsbu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4" descr="Sub7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76400" y="12033"/>
            <a:ext cx="4648200" cy="1015663"/>
          </a:xfrm>
          <a:prstGeom prst="rect">
            <a:avLst/>
          </a:prstGeom>
          <a:noFill/>
          <a:ln>
            <a:noFill/>
          </a:ln>
          <a:effectLst>
            <a:outerShdw blurRad="215900" dist="254000" dir="13800000" algn="ctr" rotWithShape="0">
              <a:srgbClr val="000000">
                <a:alpha val="79000"/>
              </a:srgbClr>
            </a:outerShd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The Venetian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96465" y="152401"/>
            <a:ext cx="3810000" cy="5238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St. James</a:t>
            </a:r>
            <a:endParaRPr lang="en-US" sz="2800" b="1" dirty="0">
              <a:solidFill>
                <a:srgbClr val="FFFFFF"/>
              </a:solidFill>
              <a:effectLst>
                <a:outerShdw blurRad="50800" dist="38100" dir="2700000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38919" name="TextBox 8"/>
          <p:cNvSpPr txBox="1">
            <a:spLocks noChangeArrowheads="1"/>
          </p:cNvSpPr>
          <p:nvPr/>
        </p:nvSpPr>
        <p:spPr bwMode="auto">
          <a:xfrm>
            <a:off x="2781300" y="6064542"/>
            <a:ext cx="6629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i="1" dirty="0">
                <a:solidFill>
                  <a:schemeClr val="bg1"/>
                </a:solidFill>
              </a:rPr>
              <a:t>In the heart of Jamaica’s second city, this beautiful residential complex was built.	</a:t>
            </a:r>
            <a:r>
              <a:rPr lang="en-US" altLang="en-US" sz="1800" i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24000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2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700">
        <p:fade/>
      </p:transition>
    </mc:Choice>
    <mc:Fallback xmlns="">
      <p:transition spd="med" advClick="0" advTm="3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8" descr="LA VENTUR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9" r="6799"/>
          <a:stretch>
            <a:fillRect/>
          </a:stretch>
        </p:blipFill>
        <p:spPr bwMode="auto">
          <a:xfrm>
            <a:off x="152400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4" descr="Sub7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76400" y="60663"/>
            <a:ext cx="4648200" cy="1015663"/>
          </a:xfrm>
          <a:prstGeom prst="rect">
            <a:avLst/>
          </a:prstGeom>
          <a:noFill/>
          <a:ln>
            <a:noFill/>
          </a:ln>
          <a:effectLst>
            <a:outerShdw blurRad="215900" dist="254000" dir="13800000" algn="ctr" rotWithShape="0">
              <a:srgbClr val="000000">
                <a:alpha val="79000"/>
              </a:srgbClr>
            </a:outerShd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La Ventura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8200" y="127819"/>
            <a:ext cx="3810000" cy="5238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St. Andrew</a:t>
            </a:r>
            <a:endParaRPr lang="en-US" sz="2800" b="1" dirty="0">
              <a:solidFill>
                <a:srgbClr val="FFFFFF"/>
              </a:solidFill>
              <a:effectLst>
                <a:outerShdw blurRad="50800" dist="38100" dir="2700000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39943" name="TextBox 9"/>
          <p:cNvSpPr txBox="1">
            <a:spLocks noChangeArrowheads="1"/>
          </p:cNvSpPr>
          <p:nvPr/>
        </p:nvSpPr>
        <p:spPr bwMode="auto">
          <a:xfrm>
            <a:off x="2620168" y="6076950"/>
            <a:ext cx="6951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Providing a window of opportunity for Jamaicans to own a home</a:t>
            </a:r>
            <a:endParaRPr lang="en-US" altLang="en-US" sz="20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24000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0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700">
        <p:fade/>
      </p:transition>
    </mc:Choice>
    <mc:Fallback xmlns="">
      <p:transition spd="med" advClick="0" advTm="3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1" descr="Dewsbu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 descr="Sub7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76400" y="1"/>
            <a:ext cx="4648200" cy="1015663"/>
          </a:xfrm>
          <a:prstGeom prst="rect">
            <a:avLst/>
          </a:prstGeom>
          <a:noFill/>
          <a:ln>
            <a:noFill/>
          </a:ln>
          <a:effectLst>
            <a:outerShdw blurRad="215900" dist="254000" dir="13800000" algn="ctr" rotWithShape="0">
              <a:srgbClr val="000000">
                <a:alpha val="79000"/>
              </a:srgbClr>
            </a:outerShd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The Shores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0" y="245894"/>
            <a:ext cx="3810000" cy="5238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Arial" charset="0"/>
                <a:ea typeface="Arial" charset="0"/>
                <a:cs typeface="Arial" charset="0"/>
              </a:rPr>
              <a:t>St. James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81300" y="6099019"/>
            <a:ext cx="7391400" cy="7080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GB" altLang="en-US" sz="2000" i="1" dirty="0">
                <a:solidFill>
                  <a:schemeClr val="bg1"/>
                </a:solidFill>
                <a:latin typeface="Calibri" panose="020F0502020204030204" pitchFamily="34" charset="0"/>
              </a:rPr>
              <a:t>“Pleasures and palaces though we may roam, </a:t>
            </a:r>
            <a:br>
              <a:rPr lang="en-GB" altLang="en-US" sz="2000" i="1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GB" altLang="en-US" sz="2000" i="1" dirty="0">
                <a:solidFill>
                  <a:schemeClr val="bg1"/>
                </a:solidFill>
                <a:latin typeface="Calibri" panose="020F0502020204030204" pitchFamily="34" charset="0"/>
              </a:rPr>
              <a:t>Be it ever so humble, there's no place like home” -</a:t>
            </a:r>
            <a:r>
              <a:rPr lang="en-GB" altLang="en-US" sz="2000" b="1" i="1" dirty="0">
                <a:solidFill>
                  <a:schemeClr val="bg1"/>
                </a:solidFill>
                <a:latin typeface="Calibri" panose="020F0502020204030204" pitchFamily="34" charset="0"/>
              </a:rPr>
              <a:t>John Howard Payne</a:t>
            </a:r>
            <a:r>
              <a:rPr lang="en-US" altLang="en-US" sz="2000" i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en-US" altLang="en-US" sz="2000" i="1" dirty="0">
              <a:solidFill>
                <a:schemeClr val="bg1"/>
              </a:solidFill>
              <a:effectLst>
                <a:outerShdw blurRad="38100" dist="38100" dir="2700000" algn="tl">
                  <a:srgbClr val="1F497D"/>
                </a:outerShdw>
              </a:effectLst>
              <a:latin typeface="Albertus Extra Bold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24000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0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700">
        <p:fade/>
      </p:transition>
    </mc:Choice>
    <mc:Fallback xmlns="">
      <p:transition spd="med" advClick="0" advTm="3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1000"/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55" y="204347"/>
            <a:ext cx="9250585" cy="84770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</a:rPr>
              <a:t>BRIEF </a:t>
            </a:r>
            <a:r>
              <a:rPr lang="en-US" sz="4000" b="1" dirty="0" smtClean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</a:rPr>
              <a:t>HISTORY </a:t>
            </a:r>
            <a:r>
              <a:rPr lang="en-US" sz="4000" b="1" dirty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</a:rPr>
              <a:t>CONT’D.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4341500" y="6455738"/>
            <a:ext cx="2219892" cy="291919"/>
          </a:xfrm>
        </p:spPr>
        <p:txBody>
          <a:bodyPr/>
          <a:lstStyle/>
          <a:p>
            <a:pPr>
              <a:defRPr/>
            </a:pPr>
            <a:r>
              <a:rPr lang="en-GB" smtClean="0">
                <a:solidFill>
                  <a:prstClr val="black"/>
                </a:solidFill>
              </a:rPr>
              <a:t>JMB Restricted, JMB/JDA Webinar-28-01-2021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159" y="1391769"/>
            <a:ext cx="10897684" cy="5016175"/>
          </a:xfrm>
        </p:spPr>
        <p:txBody>
          <a:bodyPr>
            <a:normAutofit/>
          </a:bodyPr>
          <a:lstStyle/>
          <a:p>
            <a:pPr marL="658368" indent="-514350"/>
            <a:endParaRPr lang="en-US" sz="2000" dirty="0">
              <a:latin typeface="Garamond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latin typeface="Cambria" panose="02040503050406030204" pitchFamily="18" charset="0"/>
              </a:rPr>
              <a:t>In the mid 80s and early 90s, The Jamaica Mortgage Bank (JMB) partnered with the Caribbean Housing Corporation (CHC) to fund housing solutions across Jamaica, especially during the build out of </a:t>
            </a:r>
            <a:r>
              <a:rPr lang="en-US" dirty="0" err="1">
                <a:latin typeface="Cambria" panose="02040503050406030204" pitchFamily="18" charset="0"/>
              </a:rPr>
              <a:t>Portmore</a:t>
            </a:r>
            <a:r>
              <a:rPr lang="en-US" dirty="0">
                <a:latin typeface="Cambria" panose="02040503050406030204" pitchFamily="18" charset="0"/>
              </a:rPr>
              <a:t>, including issuance of retail mortgages linked with MII.</a:t>
            </a:r>
          </a:p>
          <a:p>
            <a:endParaRPr lang="en-US" dirty="0">
              <a:latin typeface="Cambria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latin typeface="Cambria" panose="02040503050406030204" pitchFamily="18" charset="0"/>
              </a:rPr>
              <a:t>The operation of the CHC was subsequently subsumed under the National Housing Development </a:t>
            </a:r>
            <a:r>
              <a:rPr lang="en-US" dirty="0" smtClean="0">
                <a:latin typeface="Cambria" panose="02040503050406030204" pitchFamily="18" charset="0"/>
              </a:rPr>
              <a:t>Corporation, </a:t>
            </a:r>
            <a:r>
              <a:rPr lang="en-US" dirty="0">
                <a:latin typeface="Cambria" panose="02040503050406030204" pitchFamily="18" charset="0"/>
              </a:rPr>
              <a:t>which we now know as the Housing Agency of Jamaica (HAJ).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4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09432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41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 txBox="1">
            <a:spLocks/>
          </p:cNvSpPr>
          <p:nvPr/>
        </p:nvSpPr>
        <p:spPr bwMode="auto">
          <a:xfrm>
            <a:off x="1752600" y="15240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en-US" altLang="en-US" dirty="0"/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5400" b="1" i="1" dirty="0">
                <a:solidFill>
                  <a:schemeClr val="bg1"/>
                </a:solidFill>
              </a:rPr>
              <a:t>JMB Facilitating Home Ownership in the 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5400" b="1" i="1" dirty="0">
                <a:solidFill>
                  <a:schemeClr val="bg1"/>
                </a:solidFill>
              </a:rPr>
              <a:t>21</a:t>
            </a:r>
            <a:r>
              <a:rPr lang="en-US" altLang="en-US" sz="5400" b="1" i="1" baseline="30000" dirty="0">
                <a:solidFill>
                  <a:schemeClr val="bg1"/>
                </a:solidFill>
              </a:rPr>
              <a:t>st</a:t>
            </a:r>
            <a:r>
              <a:rPr lang="en-US" altLang="en-US" sz="5400" b="1" i="1" dirty="0">
                <a:solidFill>
                  <a:schemeClr val="bg1"/>
                </a:solidFill>
              </a:rPr>
              <a:t> Century and Beyond</a:t>
            </a:r>
          </a:p>
        </p:txBody>
      </p:sp>
    </p:spTree>
    <p:extLst>
      <p:ext uri="{BB962C8B-B14F-4D97-AF65-F5344CB8AC3E}">
        <p14:creationId xmlns:p14="http://schemas.microsoft.com/office/powerpoint/2010/main" val="421430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700">
        <p:fade/>
      </p:transition>
    </mc:Choice>
    <mc:Fallback xmlns="">
      <p:transition spd="med" advClick="0" advTm="3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llview 1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16" y="762000"/>
            <a:ext cx="9132753" cy="53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Sub7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76400" y="616"/>
            <a:ext cx="4648200" cy="1015663"/>
          </a:xfrm>
          <a:prstGeom prst="rect">
            <a:avLst/>
          </a:prstGeom>
          <a:noFill/>
          <a:ln>
            <a:noFill/>
          </a:ln>
          <a:effectLst>
            <a:outerShdw blurRad="215900" dist="254000" dir="13800000" algn="ctr" rotWithShape="0">
              <a:srgbClr val="000000">
                <a:alpha val="79000"/>
              </a:srgbClr>
            </a:outerShd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Hillview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236590"/>
            <a:ext cx="3810000" cy="5238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Arial" charset="0"/>
                <a:ea typeface="Arial" charset="0"/>
                <a:cs typeface="Arial" charset="0"/>
              </a:rPr>
              <a:t>St. Andrew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24000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98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700">
        <p:fade/>
      </p:transition>
    </mc:Choice>
    <mc:Fallback xmlns="">
      <p:transition spd="med" advClick="0" advTm="3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of Stonebrook (4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50409"/>
            <a:ext cx="9144000" cy="5992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Sub7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28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8200" y="234124"/>
            <a:ext cx="3810000" cy="5238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Arial" charset="0"/>
                <a:ea typeface="Arial" charset="0"/>
                <a:cs typeface="Arial" charset="0"/>
              </a:rPr>
              <a:t>Trelawny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1F497D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1"/>
            <a:ext cx="4648200" cy="1015663"/>
          </a:xfrm>
          <a:prstGeom prst="rect">
            <a:avLst/>
          </a:prstGeom>
          <a:noFill/>
          <a:ln>
            <a:noFill/>
          </a:ln>
          <a:effectLst>
            <a:outerShdw blurRad="215900" dist="254000" dir="13800000" algn="ctr" rotWithShape="0">
              <a:srgbClr val="000000">
                <a:alpha val="79000"/>
              </a:srgbClr>
            </a:outerShd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Stonebrook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cript MT Italic"/>
              <a:cs typeface="Brush Script MT Italic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24000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31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700">
        <p:fade/>
      </p:transition>
    </mc:Choice>
    <mc:Fallback xmlns="">
      <p:transition spd="med" advClick="0" advTm="3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iviera 1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813288"/>
            <a:ext cx="9156700" cy="5282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Sub7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8200" y="289414"/>
            <a:ext cx="3810000" cy="5238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Arial" charset="0"/>
                <a:ea typeface="Arial" charset="0"/>
                <a:cs typeface="Arial" charset="0"/>
              </a:rPr>
              <a:t>St. Andrew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76400" y="63321"/>
            <a:ext cx="4648200" cy="1015663"/>
          </a:xfrm>
          <a:prstGeom prst="rect">
            <a:avLst/>
          </a:prstGeom>
          <a:noFill/>
          <a:ln>
            <a:noFill/>
          </a:ln>
          <a:effectLst>
            <a:outerShdw blurRad="215900" dist="254000" dir="13800000" algn="ctr" rotWithShape="0">
              <a:srgbClr val="000000">
                <a:alpha val="79000"/>
              </a:srgbClr>
            </a:outerShd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The </a:t>
            </a:r>
            <a:r>
              <a:rPr lang="en-US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Riveria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cript MT Italic"/>
              <a:cs typeface="Brush Script MT Italic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24000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1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700">
        <p:fade/>
      </p:transition>
    </mc:Choice>
    <mc:Fallback xmlns="">
      <p:transition spd="med" advClick="0" advTm="3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WI 9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"/>
          <a:stretch/>
        </p:blipFill>
        <p:spPr>
          <a:xfrm>
            <a:off x="1532021" y="721895"/>
            <a:ext cx="9144000" cy="5414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Sub7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 rot="192421">
            <a:off x="1551686" y="121623"/>
            <a:ext cx="6220714" cy="830997"/>
          </a:xfrm>
          <a:prstGeom prst="rect">
            <a:avLst/>
          </a:prstGeom>
          <a:noFill/>
          <a:ln>
            <a:noFill/>
          </a:ln>
          <a:effectLst>
            <a:outerShdw blurRad="215900" dist="254000" dir="13800000" algn="ctr" rotWithShape="0">
              <a:srgbClr val="000000">
                <a:alpha val="79000"/>
              </a:srgbClr>
            </a:outerShd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UWI State of the Art Dorms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24000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2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700">
        <p:fade/>
      </p:transition>
    </mc:Choice>
    <mc:Fallback xmlns="">
      <p:transition spd="med" advClick="0" advTm="3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WI 16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"/>
          <a:stretch/>
        </p:blipFill>
        <p:spPr>
          <a:xfrm>
            <a:off x="1524000" y="762000"/>
            <a:ext cx="9144001" cy="536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Sub7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15" y="131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 rot="192421">
            <a:off x="1551686" y="121623"/>
            <a:ext cx="6220714" cy="830997"/>
          </a:xfrm>
          <a:prstGeom prst="rect">
            <a:avLst/>
          </a:prstGeom>
          <a:noFill/>
          <a:ln>
            <a:noFill/>
          </a:ln>
          <a:effectLst>
            <a:outerShdw blurRad="215900" dist="254000" dir="13800000" algn="ctr" rotWithShape="0">
              <a:srgbClr val="000000">
                <a:alpha val="79000"/>
              </a:srgbClr>
            </a:outerShd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UWI State of the Art Dorms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24000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2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700">
        <p:fade/>
      </p:transition>
    </mc:Choice>
    <mc:Fallback xmlns="">
      <p:transition spd="med" advClick="0" advTm="3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ub7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134" y="13138"/>
            <a:ext cx="91871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12" y="878160"/>
            <a:ext cx="9134688" cy="48368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44209"/>
            <a:ext cx="1371600" cy="10137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92421">
            <a:off x="1551686" y="121623"/>
            <a:ext cx="6220714" cy="830997"/>
          </a:xfrm>
          <a:prstGeom prst="rect">
            <a:avLst/>
          </a:prstGeom>
          <a:noFill/>
          <a:ln>
            <a:noFill/>
          </a:ln>
          <a:effectLst>
            <a:outerShdw blurRad="215900" dist="254000" dir="13800000" algn="ctr" rotWithShape="0">
              <a:srgbClr val="000000">
                <a:alpha val="79000"/>
              </a:srgbClr>
            </a:outerShd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4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Knightsdale</a:t>
            </a:r>
            <a:endParaRPr lang="en-US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cript MT Italic"/>
              <a:cs typeface="Brush Script MT Ital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8200" y="289414"/>
            <a:ext cx="3810000" cy="5238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Arial" charset="0"/>
                <a:ea typeface="Arial" charset="0"/>
                <a:cs typeface="Arial" charset="0"/>
              </a:rPr>
              <a:t>St. Andrew</a:t>
            </a:r>
          </a:p>
        </p:txBody>
      </p:sp>
      <p:pic>
        <p:nvPicPr>
          <p:cNvPr id="8" name="Picture 4" descr="Sub7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134" y="13138"/>
            <a:ext cx="9177197" cy="6882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73732" y="120175"/>
            <a:ext cx="3810000" cy="5238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Arial" charset="0"/>
                <a:ea typeface="Arial" charset="0"/>
                <a:cs typeface="Arial" charset="0"/>
              </a:rPr>
              <a:t>St. Andrew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76400" y="63321"/>
            <a:ext cx="4648200" cy="1015663"/>
          </a:xfrm>
          <a:prstGeom prst="rect">
            <a:avLst/>
          </a:prstGeom>
          <a:noFill/>
          <a:ln>
            <a:noFill/>
          </a:ln>
          <a:effectLst>
            <a:outerShdw blurRad="215900" dist="254000" dir="13800000" algn="ctr" rotWithShape="0">
              <a:srgbClr val="000000">
                <a:alpha val="79000"/>
              </a:srgbClr>
            </a:outerShd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Knightsdale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524000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9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700">
        <p:fade/>
      </p:transition>
    </mc:Choice>
    <mc:Fallback xmlns="">
      <p:transition spd="med" advClick="0" advTm="3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36" y="914401"/>
            <a:ext cx="9144000" cy="4781549"/>
          </a:xfrm>
          <a:prstGeom prst="rect">
            <a:avLst/>
          </a:prstGeom>
        </p:spPr>
      </p:pic>
      <p:pic>
        <p:nvPicPr>
          <p:cNvPr id="5" name="Picture 4" descr="Sub7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33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76400" y="63321"/>
            <a:ext cx="4648200" cy="1015663"/>
          </a:xfrm>
          <a:prstGeom prst="rect">
            <a:avLst/>
          </a:prstGeom>
          <a:noFill/>
          <a:ln>
            <a:noFill/>
          </a:ln>
          <a:effectLst>
            <a:outerShdw blurRad="215900" dist="254000" dir="13800000" algn="ctr" rotWithShape="0">
              <a:srgbClr val="000000">
                <a:alpha val="79000"/>
              </a:srgbClr>
            </a:outerShd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Abu Dhabi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73732" y="120175"/>
            <a:ext cx="3810000" cy="5238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Arial" charset="0"/>
                <a:ea typeface="Arial" charset="0"/>
                <a:cs typeface="Arial" charset="0"/>
              </a:rPr>
              <a:t>St. Andrew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24000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2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700">
        <p:fade/>
      </p:transition>
    </mc:Choice>
    <mc:Fallback xmlns="">
      <p:transition spd="med" advClick="0" advTm="3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231" y="1066801"/>
            <a:ext cx="9067800" cy="5437379"/>
          </a:xfrm>
          <a:prstGeom prst="rect">
            <a:avLst/>
          </a:prstGeom>
        </p:spPr>
      </p:pic>
      <p:pic>
        <p:nvPicPr>
          <p:cNvPr id="5" name="Picture 4" descr="Sub7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13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76400" y="-398344"/>
            <a:ext cx="4648200" cy="1938992"/>
          </a:xfrm>
          <a:prstGeom prst="rect">
            <a:avLst/>
          </a:prstGeom>
          <a:noFill/>
          <a:ln>
            <a:noFill/>
          </a:ln>
          <a:effectLst>
            <a:outerShdw blurRad="215900" dist="254000" dir="13800000" algn="ctr" rotWithShape="0">
              <a:srgbClr val="000000">
                <a:alpha val="79000"/>
              </a:srgbClr>
            </a:outerShd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Little Bay Country Club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73731" y="120502"/>
            <a:ext cx="5598399" cy="52322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Arial" charset="0"/>
                <a:ea typeface="Arial" charset="0"/>
                <a:cs typeface="Arial" charset="0"/>
              </a:rPr>
              <a:t>Negril, Westmoreland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1F497D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24000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5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700">
        <p:fade/>
      </p:transition>
    </mc:Choice>
    <mc:Fallback xmlns="">
      <p:transition spd="med" advClick="0" advTm="3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ub7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28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90600"/>
            <a:ext cx="9144000" cy="5181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1354712">
            <a:off x="1580101" y="71498"/>
            <a:ext cx="6175048" cy="923330"/>
          </a:xfrm>
          <a:prstGeom prst="rect">
            <a:avLst/>
          </a:prstGeom>
          <a:noFill/>
          <a:ln>
            <a:noFill/>
          </a:ln>
          <a:effectLst>
            <a:outerShdw blurRad="215900" dist="254000" dir="13800000" algn="ctr" rotWithShape="0">
              <a:srgbClr val="000000">
                <a:alpha val="79000"/>
              </a:srgbClr>
            </a:outerShd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Meadowbridge</a:t>
            </a: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 Estate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72200" y="243004"/>
            <a:ext cx="3810000" cy="5238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Arial" charset="0"/>
                <a:ea typeface="Arial" charset="0"/>
                <a:cs typeface="Arial" charset="0"/>
              </a:rPr>
              <a:t>St. Andrew</a:t>
            </a:r>
          </a:p>
        </p:txBody>
      </p:sp>
      <p:pic>
        <p:nvPicPr>
          <p:cNvPr id="8" name="Picture 4" descr="Sub7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76400" y="63321"/>
            <a:ext cx="4648200" cy="1015663"/>
          </a:xfrm>
          <a:prstGeom prst="rect">
            <a:avLst/>
          </a:prstGeom>
          <a:noFill/>
          <a:ln>
            <a:noFill/>
          </a:ln>
          <a:effectLst>
            <a:outerShdw blurRad="215900" dist="254000" dir="13800000" algn="ctr" rotWithShape="0">
              <a:srgbClr val="000000">
                <a:alpha val="79000"/>
              </a:srgbClr>
            </a:outerShd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Meadowbridge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cript MT Italic"/>
              <a:cs typeface="Brush Script MT Ital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3732" y="120175"/>
            <a:ext cx="3810000" cy="5238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Arial" charset="0"/>
                <a:ea typeface="Arial" charset="0"/>
                <a:cs typeface="Arial" charset="0"/>
              </a:rPr>
              <a:t>   St. Andrew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24000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1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700">
        <p:fade/>
      </p:transition>
    </mc:Choice>
    <mc:Fallback xmlns="">
      <p:transition spd="med" advClick="0" advTm="3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1000"/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141" y="1210453"/>
            <a:ext cx="10349690" cy="5196857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i="1" dirty="0" smtClean="0">
              <a:ea typeface="KaiTi" pitchFamily="49" charset="-122"/>
              <a:cs typeface="KaiTi" pitchFamily="49" charset="-122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i="1" dirty="0" smtClean="0">
                <a:ea typeface="KaiTi" pitchFamily="49" charset="-122"/>
                <a:cs typeface="KaiTi" pitchFamily="49" charset="-122"/>
              </a:rPr>
              <a:t>JMB’s Vision:</a:t>
            </a:r>
            <a:endParaRPr lang="en-US" i="1" dirty="0">
              <a:ea typeface="KaiTi" pitchFamily="49" charset="-122"/>
              <a:cs typeface="KaiTi" pitchFamily="49" charset="-122"/>
            </a:endParaRP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i="1" dirty="0" smtClean="0">
              <a:ea typeface="KaiTi" pitchFamily="49" charset="-122"/>
              <a:cs typeface="KaiTi" pitchFamily="49" charset="-122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4000" i="1" dirty="0" smtClean="0">
                <a:ea typeface="KaiTi" pitchFamily="49" charset="-122"/>
                <a:cs typeface="KaiTi" pitchFamily="49" charset="-122"/>
              </a:rPr>
              <a:t>To </a:t>
            </a:r>
            <a:r>
              <a:rPr lang="en-US" sz="4000" i="1" dirty="0">
                <a:ea typeface="KaiTi" pitchFamily="49" charset="-122"/>
                <a:cs typeface="KaiTi" pitchFamily="49" charset="-122"/>
              </a:rPr>
              <a:t>finance safe and affordable housing so that all Jamaicans will have access to home ownership</a:t>
            </a:r>
            <a:endParaRPr lang="en-US" sz="4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9231" y="314316"/>
            <a:ext cx="9088288" cy="84770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</a:rPr>
              <a:t>VISION STATEMENT</a:t>
            </a:r>
            <a:endParaRPr lang="en-US" sz="4000" b="1" dirty="0">
              <a:solidFill>
                <a:schemeClr val="accent3">
                  <a:lumMod val="75000"/>
                </a:schemeClr>
              </a:solidFill>
              <a:latin typeface="Garamond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4231052" y="6455739"/>
            <a:ext cx="2470506" cy="314316"/>
          </a:xfrm>
        </p:spPr>
        <p:txBody>
          <a:bodyPr/>
          <a:lstStyle/>
          <a:p>
            <a:pPr>
              <a:defRPr/>
            </a:pPr>
            <a:r>
              <a:rPr lang="en-GB" smtClean="0">
                <a:solidFill>
                  <a:prstClr val="black"/>
                </a:solidFill>
              </a:rPr>
              <a:t>JMB Restricted, JMB/JDA Webinar-28-01-2021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5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09432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61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ub7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Sub7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14400"/>
            <a:ext cx="9144000" cy="5410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92421">
            <a:off x="1551686" y="29290"/>
            <a:ext cx="6220714" cy="1015663"/>
          </a:xfrm>
          <a:prstGeom prst="rect">
            <a:avLst/>
          </a:prstGeom>
          <a:noFill/>
          <a:ln>
            <a:noFill/>
          </a:ln>
          <a:effectLst>
            <a:outerShdw blurRad="215900" dist="254000" dir="13800000" algn="ctr" rotWithShape="0">
              <a:srgbClr val="000000">
                <a:alpha val="79000"/>
              </a:srgbClr>
            </a:outerShd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6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Huddersfield</a:t>
            </a:r>
            <a:endParaRPr lang="en-US" sz="6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cript MT Italic"/>
              <a:cs typeface="Brush Script MT Ital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0" y="275183"/>
            <a:ext cx="3810000" cy="5238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Arial" charset="0"/>
                <a:ea typeface="Arial" charset="0"/>
                <a:cs typeface="Arial" charset="0"/>
              </a:rPr>
              <a:t>St. Mary</a:t>
            </a:r>
          </a:p>
        </p:txBody>
      </p:sp>
      <p:pic>
        <p:nvPicPr>
          <p:cNvPr id="8" name="Picture 4" descr="Sub7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32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76400" y="63321"/>
            <a:ext cx="4648200" cy="1015663"/>
          </a:xfrm>
          <a:prstGeom prst="rect">
            <a:avLst/>
          </a:prstGeom>
          <a:noFill/>
          <a:ln>
            <a:noFill/>
          </a:ln>
          <a:effectLst>
            <a:outerShdw blurRad="215900" dist="254000" dir="13800000" algn="ctr" rotWithShape="0">
              <a:srgbClr val="000000">
                <a:alpha val="79000"/>
              </a:srgbClr>
            </a:outerShd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Huddersfield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cript MT Italic"/>
              <a:cs typeface="Brush Script MT Ital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3732" y="120175"/>
            <a:ext cx="3810000" cy="5238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Arial" charset="0"/>
                <a:ea typeface="Arial" charset="0"/>
                <a:cs typeface="Arial" charset="0"/>
              </a:rPr>
              <a:t>   St. Mary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24000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5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700">
        <p:fade/>
      </p:transition>
    </mc:Choice>
    <mc:Fallback xmlns="">
      <p:transition spd="med" advClick="0" advTm="3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ub7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21016166">
            <a:off x="1187592" y="-116518"/>
            <a:ext cx="4648200" cy="923330"/>
          </a:xfrm>
          <a:prstGeom prst="rect">
            <a:avLst/>
          </a:prstGeom>
          <a:noFill/>
          <a:ln>
            <a:noFill/>
          </a:ln>
          <a:effectLst>
            <a:outerShdw blurRad="215900" dist="254000" dir="13800000" algn="ctr" rotWithShape="0">
              <a:srgbClr val="000000">
                <a:alpha val="79000"/>
              </a:srgbClr>
            </a:outerShd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The Colleges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57800" y="186542"/>
            <a:ext cx="3810000" cy="5238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Arial" charset="0"/>
                <a:ea typeface="Arial" charset="0"/>
                <a:cs typeface="Arial" charset="0"/>
              </a:rPr>
              <a:t>St. Andrew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92978"/>
            <a:ext cx="9144000" cy="4800600"/>
          </a:xfrm>
          <a:prstGeom prst="rect">
            <a:avLst/>
          </a:prstGeom>
        </p:spPr>
      </p:pic>
      <p:pic>
        <p:nvPicPr>
          <p:cNvPr id="7" name="Picture 4" descr="Sub7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13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76400" y="63321"/>
            <a:ext cx="4648200" cy="1015663"/>
          </a:xfrm>
          <a:prstGeom prst="rect">
            <a:avLst/>
          </a:prstGeom>
          <a:noFill/>
          <a:ln>
            <a:noFill/>
          </a:ln>
          <a:effectLst>
            <a:outerShdw blurRad="215900" dist="254000" dir="13800000" algn="ctr" rotWithShape="0">
              <a:srgbClr val="000000">
                <a:alpha val="79000"/>
              </a:srgbClr>
            </a:outerShd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 Italic"/>
                <a:cs typeface="Brush Script MT Italic"/>
              </a:rPr>
              <a:t>The Colleges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73732" y="120175"/>
            <a:ext cx="3810000" cy="5238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Arial" charset="0"/>
                <a:ea typeface="Arial" charset="0"/>
                <a:cs typeface="Arial" charset="0"/>
              </a:rPr>
              <a:t>St. Andrew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24000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4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700">
        <p:fade/>
      </p:transition>
    </mc:Choice>
    <mc:Fallback xmlns="">
      <p:transition spd="med" advClick="0" advTm="3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 descr="C:\Users\Stacey G. Nolan\Desktop\JMB\Head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3"/>
          <p:cNvSpPr txBox="1">
            <a:spLocks/>
          </p:cNvSpPr>
          <p:nvPr/>
        </p:nvSpPr>
        <p:spPr bwMode="auto">
          <a:xfrm>
            <a:off x="1981200" y="3200400"/>
            <a:ext cx="8229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en-US" altLang="en-US" sz="3600" dirty="0"/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3600" b="1" i="1" dirty="0">
                <a:solidFill>
                  <a:schemeClr val="bg1"/>
                </a:solidFill>
              </a:rPr>
              <a:t>Thanks to all who have helped us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3600" b="1" i="1" dirty="0">
                <a:solidFill>
                  <a:schemeClr val="bg1"/>
                </a:solidFill>
              </a:rPr>
              <a:t> help Jamaicans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3600" b="1" i="1" dirty="0">
                <a:solidFill>
                  <a:schemeClr val="bg1"/>
                </a:solidFill>
              </a:rPr>
              <a:t> achieve home ownership!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6542" y="1017431"/>
            <a:ext cx="3940934" cy="27689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658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700">
        <p:fade/>
      </p:transition>
    </mc:Choice>
    <mc:Fallback xmlns="">
      <p:transition spd="med" advClick="0" advTm="3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7000"/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4303060" y="6643106"/>
            <a:ext cx="2624282" cy="183603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solidFill>
                  <a:prstClr val="black"/>
                </a:solidFill>
              </a:rPr>
              <a:t>JMB Restricted, JMB/JDA Webinar-28-01-2021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61355" y="0"/>
            <a:ext cx="8278680" cy="833718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Garamond" panose="02020404030301010803" pitchFamily="18" charset="0"/>
              </a:rPr>
              <a:t>JMB’s PERFORMANCE DATA (5 YEARS)</a:t>
            </a:r>
            <a:endParaRPr lang="en-US" sz="3200" b="1" dirty="0">
              <a:solidFill>
                <a:schemeClr val="accent3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53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8185" y="1845586"/>
            <a:ext cx="530609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# of Projects Assessed Island-Wide: 58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Project Cost Value: Approx. $26B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JMB will set a record in terms of project value written in the 2020/2021 COVID year. Exceeding our record set in the 2018/2019 fiscal year.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Increased number of female developers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27342" y="761550"/>
            <a:ext cx="3908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Kensington Gates, St. Andrew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09432" cy="1363445"/>
          </a:xfrm>
          <a:prstGeom prst="rect">
            <a:avLst/>
          </a:prstGeom>
        </p:spPr>
      </p:pic>
      <p:pic>
        <p:nvPicPr>
          <p:cNvPr id="10" name="Picture 9" descr="C:\Users\lcole\AppData\Local\Microsoft\Windows\INetCache\Content.Word\IMG-20210127-WA000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787" y="1130882"/>
            <a:ext cx="4999656" cy="56958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400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7000"/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12093" y="98316"/>
            <a:ext cx="10361443" cy="879136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Garamond" panose="02020404030301010803" pitchFamily="18" charset="0"/>
              </a:rPr>
            </a:br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Garamond" panose="02020404030301010803" pitchFamily="18" charset="0"/>
              </a:rPr>
              <a:t>JMB PERFORMANCE DATA (5 YEARS) 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Garamond" panose="02020404030301010803" pitchFamily="18" charset="0"/>
              </a:rPr>
            </a:br>
            <a:endParaRPr lang="en-US" sz="3200" b="1" dirty="0">
              <a:solidFill>
                <a:schemeClr val="accent3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5018735" y="6549422"/>
            <a:ext cx="2416398" cy="308578"/>
          </a:xfrm>
        </p:spPr>
        <p:txBody>
          <a:bodyPr/>
          <a:lstStyle/>
          <a:p>
            <a:pPr>
              <a:defRPr/>
            </a:pPr>
            <a:r>
              <a:rPr lang="en-GB" smtClean="0">
                <a:solidFill>
                  <a:prstClr val="black"/>
                </a:solidFill>
              </a:rPr>
              <a:t>JMB Restricted, JMB/JDA Webinar-28-01-2021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F6AEDA71-E4F9-43C7-9342-C54EE94475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58343" y="1275007"/>
            <a:ext cx="7405353" cy="5143189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54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3725" y="2608081"/>
            <a:ext cx="28232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Average </a:t>
            </a:r>
            <a:r>
              <a:rPr lang="en-US" sz="2800" dirty="0" err="1" smtClean="0">
                <a:solidFill>
                  <a:prstClr val="black"/>
                </a:solidFill>
              </a:rPr>
              <a:t>Sqft</a:t>
            </a:r>
            <a:r>
              <a:rPr lang="en-US" sz="2800" dirty="0" smtClean="0">
                <a:solidFill>
                  <a:prstClr val="black"/>
                </a:solidFill>
              </a:rPr>
              <a:t>. size of an apt. unit moved from 1,334 to 937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09432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17000"/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-20201113-WA0000">
            <a:hlinkClick r:id="" action="ppaction://media"/>
            <a:extLst>
              <a:ext uri="{FF2B5EF4-FFF2-40B4-BE49-F238E27FC236}">
                <a16:creationId xmlns:a16="http://schemas.microsoft.com/office/drawing/2014/main" xmlns="" id="{9801E069-5B9A-4A77-BCA5-4B3E17F04DF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4751746" y="515711"/>
            <a:ext cx="4742849" cy="7137208"/>
          </a:xfr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xmlns="" id="{1C74D33A-5E08-4F3C-A04F-CDADE7393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626" y="30782"/>
            <a:ext cx="8103868" cy="8382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Garamond" panose="02020404030301010803" pitchFamily="18" charset="0"/>
              </a:rPr>
              <a:t>JMB PERFORMANCE DATA (5 YEARS)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55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4617644" y="6643106"/>
            <a:ext cx="2663449" cy="14629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 smtClean="0">
                <a:solidFill>
                  <a:prstClr val="black"/>
                </a:solidFill>
              </a:rPr>
              <a:t>JMB Restricted, Board Retreat-18-11-2020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5126" y="2408350"/>
            <a:ext cx="31894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Avg. Cost of Construction moved from Approx. $8,400 per </a:t>
            </a:r>
            <a:r>
              <a:rPr lang="en-US" sz="2800" dirty="0" err="1" smtClean="0">
                <a:solidFill>
                  <a:prstClr val="black"/>
                </a:solidFill>
              </a:rPr>
              <a:t>sqft</a:t>
            </a:r>
            <a:r>
              <a:rPr lang="en-US" sz="2800" dirty="0" smtClean="0">
                <a:solidFill>
                  <a:prstClr val="black"/>
                </a:solidFill>
              </a:rPr>
              <a:t>. to </a:t>
            </a:r>
            <a:r>
              <a:rPr lang="en-US" sz="2800" dirty="0" smtClean="0">
                <a:solidFill>
                  <a:prstClr val="black"/>
                </a:solidFill>
              </a:rPr>
              <a:t>a </a:t>
            </a:r>
            <a:r>
              <a:rPr lang="en-US" sz="2800" dirty="0" smtClean="0">
                <a:solidFill>
                  <a:prstClr val="black"/>
                </a:solidFill>
              </a:rPr>
              <a:t>high </a:t>
            </a:r>
            <a:r>
              <a:rPr lang="en-US" sz="2800" dirty="0" smtClean="0">
                <a:solidFill>
                  <a:prstClr val="black"/>
                </a:solidFill>
              </a:rPr>
              <a:t>of </a:t>
            </a:r>
            <a:r>
              <a:rPr lang="en-US" sz="2800" dirty="0" smtClean="0">
                <a:solidFill>
                  <a:prstClr val="black"/>
                </a:solidFill>
              </a:rPr>
              <a:t>$15,200 per </a:t>
            </a:r>
            <a:r>
              <a:rPr lang="en-US" sz="2800" dirty="0" err="1" smtClean="0">
                <a:solidFill>
                  <a:prstClr val="black"/>
                </a:solidFill>
              </a:rPr>
              <a:t>sqft</a:t>
            </a:r>
            <a:r>
              <a:rPr lang="en-US" sz="2800" dirty="0" smtClean="0">
                <a:solidFill>
                  <a:prstClr val="black"/>
                </a:solidFill>
              </a:rPr>
              <a:t>.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4900" y="1249875"/>
            <a:ext cx="4005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prstClr val="black"/>
                </a:solidFill>
              </a:rPr>
              <a:t>Palais</a:t>
            </a:r>
            <a:r>
              <a:rPr lang="en-US" dirty="0" smtClean="0">
                <a:solidFill>
                  <a:prstClr val="black"/>
                </a:solidFill>
              </a:rPr>
              <a:t> de la </a:t>
            </a:r>
            <a:r>
              <a:rPr lang="en-US" dirty="0" err="1" smtClean="0">
                <a:solidFill>
                  <a:prstClr val="black"/>
                </a:solidFill>
              </a:rPr>
              <a:t>Richesse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0782"/>
            <a:ext cx="1617862" cy="121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7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7000"/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4778062" y="6596590"/>
            <a:ext cx="2453653" cy="201188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solidFill>
                  <a:prstClr val="black"/>
                </a:solidFill>
              </a:rPr>
              <a:t>JMB Restricted, JMB/JDA Webinar-28-01-2021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39262" y="0"/>
            <a:ext cx="7841114" cy="8382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Garamond" panose="02020404030301010803" pitchFamily="18" charset="0"/>
              </a:rPr>
              <a:t>JMB PERFORMANCE DATA (5 YEARS)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71D2DA5B-F63F-438A-B7B0-64DA343ACC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41690" y="1588256"/>
            <a:ext cx="6709893" cy="4893648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56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3183" y="1957589"/>
            <a:ext cx="31038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Avg. Price per unit remained flat primarily due to the reduction in size. </a:t>
            </a:r>
          </a:p>
          <a:p>
            <a:endParaRPr lang="en-US" sz="2400" dirty="0" smtClean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However, Avg. Price per </a:t>
            </a:r>
            <a:r>
              <a:rPr lang="en-US" sz="2400" dirty="0" err="1" smtClean="0">
                <a:solidFill>
                  <a:prstClr val="black"/>
                </a:solidFill>
              </a:rPr>
              <a:t>sqft</a:t>
            </a:r>
            <a:r>
              <a:rPr lang="en-US" sz="2400" dirty="0" smtClean="0">
                <a:solidFill>
                  <a:prstClr val="black"/>
                </a:solidFill>
              </a:rPr>
              <a:t>. moved from approx. $18,700 to $26,700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7759" y="1043953"/>
            <a:ext cx="4275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prstClr val="black"/>
                </a:solidFill>
              </a:rPr>
              <a:t>Portview</a:t>
            </a:r>
            <a:r>
              <a:rPr lang="en-US" dirty="0" smtClean="0">
                <a:solidFill>
                  <a:prstClr val="black"/>
                </a:solidFill>
              </a:rPr>
              <a:t> Manor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09432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8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17000"/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xmlns="" id="{1C74D33A-5E08-4F3C-A04F-CDADE7393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961" y="1"/>
            <a:ext cx="7953651" cy="8382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Garamond" panose="02020404030301010803" pitchFamily="18" charset="0"/>
              </a:rPr>
              <a:t>JMB PERFORMANCE DATA (5 YEARS) </a:t>
            </a:r>
          </a:p>
        </p:txBody>
      </p:sp>
      <p:pic>
        <p:nvPicPr>
          <p:cNvPr id="6" name="PORTVIEW">
            <a:hlinkClick r:id="" action="ppaction://media"/>
            <a:extLst>
              <a:ext uri="{FF2B5EF4-FFF2-40B4-BE49-F238E27FC236}">
                <a16:creationId xmlns:a16="http://schemas.microsoft.com/office/drawing/2014/main" xmlns="" id="{C7E76129-84D2-43B9-B8EB-AD633150F0E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93961" y="1468192"/>
            <a:ext cx="8501997" cy="5359026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57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1545465" cy="11645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498501"/>
            <a:ext cx="32969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Avg. ROI on projects funded by the JMB is 21% with ROE exceeding 80%</a:t>
            </a:r>
          </a:p>
          <a:p>
            <a:endParaRPr lang="en-US" sz="24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Only the Stock Market can compete with this level of consistent returns.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93809" y="983921"/>
            <a:ext cx="4275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prstClr val="black"/>
                </a:solidFill>
              </a:rPr>
              <a:t>Portview</a:t>
            </a:r>
            <a:r>
              <a:rPr lang="en-US" dirty="0" smtClean="0">
                <a:solidFill>
                  <a:prstClr val="black"/>
                </a:solidFill>
              </a:rPr>
              <a:t> Manor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45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7000"/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46AF5FF3-74B3-41DB-BD1A-912D5187BA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63663" y="1524733"/>
            <a:ext cx="8070760" cy="5124813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5041944" y="6649546"/>
            <a:ext cx="2225808" cy="214894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solidFill>
                  <a:prstClr val="black"/>
                </a:solidFill>
              </a:rPr>
              <a:t>JMB Restricted, JMB/JDA Webinar-28-01-2021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5CB6144-FBD8-4F93-9115-957B08D5C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5" y="4486878"/>
            <a:ext cx="3159213" cy="237112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58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48970" y="0"/>
            <a:ext cx="8955088" cy="83820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Garamond" panose="02020404030301010803" pitchFamily="18" charset="0"/>
              </a:rPr>
              <a:t>OPTIONS FOR CONSTRUCTION FINANCING </a:t>
            </a:r>
            <a:endParaRPr lang="en-US" sz="2800" b="1" dirty="0">
              <a:solidFill>
                <a:schemeClr val="accent3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5" y="1346719"/>
            <a:ext cx="37203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The JMB have noted the </a:t>
            </a:r>
            <a:r>
              <a:rPr lang="en-US" sz="2400" dirty="0" err="1" smtClean="0">
                <a:solidFill>
                  <a:prstClr val="black"/>
                </a:solidFill>
              </a:rPr>
              <a:t>GoJ’s</a:t>
            </a:r>
            <a:r>
              <a:rPr lang="en-US" sz="2400" dirty="0" smtClean="0">
                <a:solidFill>
                  <a:prstClr val="black"/>
                </a:solidFill>
              </a:rPr>
              <a:t> goal of providing 70,000 housing solutions in 4 to 5 Years.</a:t>
            </a:r>
          </a:p>
          <a:p>
            <a:endParaRPr lang="en-US" sz="24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Price point set by the PM is within the low income range of $8M per unit.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783"/>
            <a:ext cx="1493949" cy="11257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56295" y="1068883"/>
            <a:ext cx="3055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Kings Landing, Linstead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62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46AF5FF3-74B3-41DB-BD1A-912D5187BA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3663" y="1524733"/>
            <a:ext cx="8070760" cy="5124813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5041944" y="6649546"/>
            <a:ext cx="2225808" cy="214894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solidFill>
                  <a:prstClr val="black"/>
                </a:solidFill>
              </a:rPr>
              <a:t>JMB Restricted, JMB/JDA Webinar-28-01-2021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5CB6144-FBD8-4F93-9115-957B08D5C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5" y="4486878"/>
            <a:ext cx="3159213" cy="237112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59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48970" y="0"/>
            <a:ext cx="8955088" cy="83820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Garamond" panose="02020404030301010803" pitchFamily="18" charset="0"/>
              </a:rPr>
              <a:t>OPTIONS FOR CONSTRUCTION FINANCING </a:t>
            </a:r>
            <a:endParaRPr lang="en-US" sz="2800" b="1" dirty="0">
              <a:solidFill>
                <a:schemeClr val="accent3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5" y="1346719"/>
            <a:ext cx="37203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NHT maximum loan to a couple is approximately $13M.</a:t>
            </a:r>
          </a:p>
          <a:p>
            <a:endParaRPr lang="en-US" sz="24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There is significant demand for low to low middle income housing. ($5M to $8M) per unit.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783"/>
            <a:ext cx="1493949" cy="11257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56295" y="1068883"/>
            <a:ext cx="3055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Kings Landing, Linstead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49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17000"/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183" y="1986156"/>
            <a:ext cx="7426817" cy="4023509"/>
          </a:xfrm>
        </p:spPr>
        <p:txBody>
          <a:bodyPr>
            <a:normAutofit lnSpcReduction="10000"/>
          </a:bodyPr>
          <a:lstStyle/>
          <a:p>
            <a:pPr marL="342900" indent="-342900"/>
            <a:r>
              <a:rPr lang="en-US" dirty="0">
                <a:latin typeface="Cambria" panose="02040503050406030204" pitchFamily="18" charset="0"/>
              </a:rPr>
              <a:t>To Finance safe and affordable housing so that all Jamaicans will have access to home ownership.</a:t>
            </a:r>
          </a:p>
          <a:p>
            <a:pPr marL="800100" lvl="1" indent="-342900"/>
            <a:r>
              <a:rPr lang="en-US" sz="2800" dirty="0">
                <a:latin typeface="Cambria" panose="02040503050406030204" pitchFamily="18" charset="0"/>
              </a:rPr>
              <a:t>Provide Financing in the Primary Market</a:t>
            </a:r>
          </a:p>
          <a:p>
            <a:pPr marL="800100" lvl="1" indent="-342900"/>
            <a:endParaRPr lang="en-US" sz="2800" dirty="0" smtClean="0">
              <a:latin typeface="Cambria" panose="02040503050406030204" pitchFamily="18" charset="0"/>
            </a:endParaRPr>
          </a:p>
          <a:p>
            <a:pPr marL="800100" lvl="1" indent="-342900"/>
            <a:r>
              <a:rPr lang="en-US" sz="2800" dirty="0" smtClean="0">
                <a:latin typeface="Cambria" panose="02040503050406030204" pitchFamily="18" charset="0"/>
              </a:rPr>
              <a:t>Provide </a:t>
            </a:r>
            <a:r>
              <a:rPr lang="en-US" sz="2800" dirty="0">
                <a:latin typeface="Cambria" panose="02040503050406030204" pitchFamily="18" charset="0"/>
              </a:rPr>
              <a:t>Financing in the Secondary Market</a:t>
            </a:r>
          </a:p>
          <a:p>
            <a:pPr marL="800100" lvl="1" indent="-342900"/>
            <a:endParaRPr lang="en-US" sz="2800" dirty="0" smtClean="0">
              <a:latin typeface="Cambria" panose="02040503050406030204" pitchFamily="18" charset="0"/>
            </a:endParaRPr>
          </a:p>
          <a:p>
            <a:pPr marL="800100" lvl="1" indent="-342900"/>
            <a:r>
              <a:rPr lang="en-US" sz="2800" dirty="0" smtClean="0">
                <a:latin typeface="Cambria" panose="02040503050406030204" pitchFamily="18" charset="0"/>
              </a:rPr>
              <a:t>Manage </a:t>
            </a:r>
            <a:r>
              <a:rPr lang="en-US" sz="2800" dirty="0">
                <a:latin typeface="Cambria" panose="02040503050406030204" pitchFamily="18" charset="0"/>
              </a:rPr>
              <a:t>the </a:t>
            </a:r>
            <a:r>
              <a:rPr lang="en-US" sz="2800" dirty="0" smtClean="0">
                <a:latin typeface="Cambria" panose="02040503050406030204" pitchFamily="18" charset="0"/>
              </a:rPr>
              <a:t>Government of Jamaica’s </a:t>
            </a:r>
            <a:r>
              <a:rPr lang="en-US" sz="2800" dirty="0">
                <a:latin typeface="Cambria" panose="02040503050406030204" pitchFamily="18" charset="0"/>
              </a:rPr>
              <a:t>Mortgage </a:t>
            </a:r>
            <a:r>
              <a:rPr lang="en-US" sz="2800" dirty="0" smtClean="0">
                <a:latin typeface="Cambria" panose="02040503050406030204" pitchFamily="18" charset="0"/>
              </a:rPr>
              <a:t>Insurance Plan</a:t>
            </a:r>
            <a:endParaRPr lang="en-US" sz="2800" dirty="0">
              <a:latin typeface="Cambria" panose="02040503050406030204" pitchFamily="18" charset="0"/>
            </a:endParaRPr>
          </a:p>
          <a:p>
            <a:pPr marL="400050" lvl="1" indent="0">
              <a:buNone/>
            </a:pPr>
            <a:endParaRPr lang="en-US" sz="2200" dirty="0">
              <a:latin typeface="Garamond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4499824" y="6497850"/>
            <a:ext cx="2432987" cy="250680"/>
          </a:xfrm>
        </p:spPr>
        <p:txBody>
          <a:bodyPr/>
          <a:lstStyle/>
          <a:p>
            <a:pPr>
              <a:defRPr/>
            </a:pPr>
            <a:r>
              <a:rPr lang="en-GB" smtClean="0">
                <a:solidFill>
                  <a:prstClr val="black"/>
                </a:solidFill>
              </a:rPr>
              <a:t>JMB Restricted, JMB/JDA Webinar-28-01-2021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0062" y="1389572"/>
            <a:ext cx="3313980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rgbClr val="0D1D51"/>
              </a:solidFill>
              <a:latin typeface="Garamond" panose="02020404030301010803" pitchFamily="18" charset="0"/>
            </a:endParaRPr>
          </a:p>
          <a:p>
            <a:pPr algn="ctr"/>
            <a:r>
              <a:rPr lang="en-US" sz="1400" b="1" dirty="0" smtClean="0">
                <a:solidFill>
                  <a:srgbClr val="0D1D51"/>
                </a:solidFill>
                <a:latin typeface="Garamond" panose="02020404030301010803" pitchFamily="18" charset="0"/>
              </a:rPr>
              <a:t>Nell’s </a:t>
            </a:r>
            <a:r>
              <a:rPr lang="en-US" sz="1400" b="1" dirty="0">
                <a:solidFill>
                  <a:srgbClr val="0D1D51"/>
                </a:solidFill>
                <a:latin typeface="Garamond" panose="02020404030301010803" pitchFamily="18" charset="0"/>
              </a:rPr>
              <a:t>Cottage, Clarendon</a:t>
            </a:r>
          </a:p>
          <a:p>
            <a:pPr algn="ctr"/>
            <a:endParaRPr lang="en-US" sz="1400" b="1" dirty="0">
              <a:solidFill>
                <a:srgbClr val="E7E6E6">
                  <a:lumMod val="25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77" y="1952268"/>
            <a:ext cx="4478751" cy="409128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944367" y="26028"/>
            <a:ext cx="9337716" cy="847708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</a:rPr>
              <a:t>JMB’s MANDATE</a:t>
            </a:r>
            <a:endParaRPr lang="en-US" b="1" dirty="0">
              <a:solidFill>
                <a:schemeClr val="accent3">
                  <a:lumMod val="75000"/>
                </a:schemeClr>
              </a:solidFill>
              <a:latin typeface="Garamond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6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09432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2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7000"/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01256BBD-ECAB-4BE6-933C-98622B568A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50027" y="1468192"/>
            <a:ext cx="6785839" cy="5389807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4394840" y="6643106"/>
            <a:ext cx="3027935" cy="214894"/>
          </a:xfrm>
        </p:spPr>
        <p:txBody>
          <a:bodyPr/>
          <a:lstStyle/>
          <a:p>
            <a:pPr>
              <a:defRPr/>
            </a:pPr>
            <a:r>
              <a:rPr lang="en-GB" smtClean="0">
                <a:solidFill>
                  <a:prstClr val="black"/>
                </a:solidFill>
              </a:rPr>
              <a:t>JMB Restricted, JMB/JDA Webinar-28-01-2021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A3A1FED-899D-4252-8188-94B3C3799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1351" y="4252685"/>
            <a:ext cx="3480649" cy="261237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60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79595" y="91562"/>
            <a:ext cx="9208357" cy="688548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Garamond" panose="02020404030301010803" pitchFamily="18" charset="0"/>
              </a:rPr>
              <a:t>OPTIONS FOR CONSTRUCTION FINANCING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3030" y="2393380"/>
            <a:ext cx="39409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</a:rPr>
              <a:t>Assume a mix of solutions:</a:t>
            </a:r>
          </a:p>
          <a:p>
            <a:r>
              <a:rPr lang="en-US" sz="2800" dirty="0" smtClean="0">
                <a:solidFill>
                  <a:prstClr val="black"/>
                </a:solidFill>
              </a:rPr>
              <a:t>	25% service lots</a:t>
            </a:r>
          </a:p>
          <a:p>
            <a:r>
              <a:rPr lang="en-US" sz="2800" dirty="0" smtClean="0">
                <a:solidFill>
                  <a:prstClr val="black"/>
                </a:solidFill>
              </a:rPr>
              <a:t>	75% units</a:t>
            </a:r>
          </a:p>
          <a:p>
            <a:endParaRPr lang="en-US" sz="2800" dirty="0">
              <a:solidFill>
                <a:prstClr val="black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</a:rPr>
              <a:t>Assume a private Developers will need to retain 20% to 21% ROI in any arrangements w/GOJ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783"/>
            <a:ext cx="1493949" cy="11257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19732" y="988407"/>
            <a:ext cx="3606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Genesis Manor, St. Elizabeth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09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1643050"/>
            <a:ext cx="7772400" cy="46434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800" dirty="0"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800" dirty="0"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  <a:buClr>
                <a:schemeClr val="hlink"/>
              </a:buClr>
              <a:buFont typeface="Wingdings" pitchFamily="2" charset="2"/>
              <a:buChar char="Ø"/>
            </a:pPr>
            <a:endParaRPr lang="en-US" dirty="0"/>
          </a:p>
          <a:p>
            <a:pPr eaLnBrk="1" hangingPunct="1">
              <a:lnSpc>
                <a:spcPct val="80000"/>
              </a:lnSpc>
              <a:buClr>
                <a:schemeClr val="hlink"/>
              </a:buClr>
              <a:buFont typeface="Wingdings" pitchFamily="2" charset="2"/>
              <a:buNone/>
            </a:pPr>
            <a:endParaRPr lang="en-US" sz="1600" dirty="0"/>
          </a:p>
          <a:p>
            <a:pPr eaLnBrk="1" hangingPunct="1">
              <a:lnSpc>
                <a:spcPct val="80000"/>
              </a:lnSpc>
              <a:buClr>
                <a:schemeClr val="hlink"/>
              </a:buClr>
              <a:buFont typeface="Wingdings" pitchFamily="2" charset="2"/>
              <a:buNone/>
            </a:pPr>
            <a:endParaRPr lang="en-US" sz="800" dirty="0"/>
          </a:p>
          <a:p>
            <a:pPr eaLnBrk="1" hangingPunct="1">
              <a:lnSpc>
                <a:spcPct val="80000"/>
              </a:lnSpc>
              <a:buClr>
                <a:schemeClr val="hlink"/>
              </a:buClr>
              <a:buFont typeface="Wingdings" pitchFamily="2" charset="2"/>
              <a:buChar char="Ø"/>
            </a:pPr>
            <a:endParaRPr lang="en-US" sz="800" dirty="0"/>
          </a:p>
        </p:txBody>
      </p:sp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246508" y="476672"/>
            <a:ext cx="6735692" cy="8572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u="sng" dirty="0"/>
              <a:t/>
            </a:r>
            <a:br>
              <a:rPr lang="en-US" u="sng" dirty="0"/>
            </a:br>
            <a:endParaRPr lang="en-US" sz="3600" i="1" dirty="0">
              <a:solidFill>
                <a:srgbClr val="C00000"/>
              </a:solidFill>
              <a:latin typeface="Bradley Hand ITC" pitchFamily="66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9982201" y="6643106"/>
            <a:ext cx="2133600" cy="159508"/>
          </a:xfrm>
        </p:spPr>
        <p:txBody>
          <a:bodyPr/>
          <a:lstStyle/>
          <a:p>
            <a:pPr>
              <a:defRPr/>
            </a:pPr>
            <a:r>
              <a:rPr lang="en-GB" smtClean="0">
                <a:solidFill>
                  <a:prstClr val="black"/>
                </a:solidFill>
              </a:rPr>
              <a:t>JMB Restricted, JMB/JDA Webinar-28-01-2021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6" name="300 Earthbag Hou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90940" y="1333923"/>
            <a:ext cx="6867215" cy="546869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61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0783"/>
            <a:ext cx="1493949" cy="11257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552" y="2664300"/>
            <a:ext cx="43730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All-in cost would be approx. $5.5M X 70K solutions.</a:t>
            </a:r>
          </a:p>
          <a:p>
            <a:endParaRPr lang="en-US" sz="24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Cost to meet the GOJ’s goal (supply side) is estimated at between $350B to $380B (excluding land)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94146" y="120066"/>
            <a:ext cx="92404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BF678E">
                    <a:lumMod val="75000"/>
                  </a:srgbClr>
                </a:solidFill>
                <a:latin typeface="Garamond" panose="02020404030301010803" pitchFamily="18" charset="0"/>
              </a:rPr>
              <a:t>OPTIONS FOR CONSTRUCTION FINANCING 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64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17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681750" y="2833720"/>
            <a:ext cx="1643074" cy="150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742744" y="55476"/>
            <a:ext cx="7701566" cy="857256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Garamond" panose="02020404030301010803" pitchFamily="18" charset="0"/>
              </a:rPr>
              <a:t>OPTIONS FOR CONSTRUCTION FINANCING </a:t>
            </a:r>
            <a:endParaRPr lang="en-US" sz="2800" dirty="0"/>
          </a:p>
        </p:txBody>
      </p:sp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34621" y="2786058"/>
            <a:ext cx="164016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3801148" y="3232630"/>
            <a:ext cx="1409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029" sz="1400" b="1" dirty="0">
                <a:solidFill>
                  <a:prstClr val="white"/>
                </a:solidFill>
              </a:rPr>
              <a:t>Financial</a:t>
            </a:r>
          </a:p>
          <a:p>
            <a:pPr algn="ctr"/>
            <a:r>
              <a:rPr lang="en-029" sz="1400" b="1" dirty="0">
                <a:solidFill>
                  <a:prstClr val="white"/>
                </a:solidFill>
              </a:rPr>
              <a:t>Intermediaries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04902" y="3318001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b="1" dirty="0" smtClean="0">
                <a:solidFill>
                  <a:prstClr val="white"/>
                </a:solidFill>
              </a:rPr>
              <a:t>Supply</a:t>
            </a:r>
            <a:endParaRPr lang="en-029" b="1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70511" y="4286256"/>
            <a:ext cx="1191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029" sz="1600" dirty="0">
                <a:solidFill>
                  <a:prstClr val="black"/>
                </a:solidFill>
              </a:rPr>
              <a:t>FUNDING </a:t>
            </a:r>
          </a:p>
          <a:p>
            <a:pPr algn="ctr"/>
            <a:r>
              <a:rPr lang="en-029" sz="1600" dirty="0">
                <a:solidFill>
                  <a:prstClr val="black"/>
                </a:solidFill>
              </a:rPr>
              <a:t>PROVIDERS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24379" y="4286256"/>
            <a:ext cx="2270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sz="1600" dirty="0">
                <a:solidFill>
                  <a:prstClr val="black"/>
                </a:solidFill>
              </a:rPr>
              <a:t>MORTGAGE</a:t>
            </a:r>
          </a:p>
          <a:p>
            <a:r>
              <a:rPr lang="en-029" sz="1600" dirty="0">
                <a:solidFill>
                  <a:prstClr val="black"/>
                </a:solidFill>
              </a:rPr>
              <a:t>PROVIDERS</a:t>
            </a:r>
          </a:p>
        </p:txBody>
      </p:sp>
      <p:sp>
        <p:nvSpPr>
          <p:cNvPr id="17" name="Oval 16"/>
          <p:cNvSpPr/>
          <p:nvPr/>
        </p:nvSpPr>
        <p:spPr>
          <a:xfrm>
            <a:off x="3484929" y="1607331"/>
            <a:ext cx="4286280" cy="385765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29" dirty="0">
              <a:solidFill>
                <a:prstClr val="white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783D30-1A7D-4FFE-9BC9-05C3C06D50E5}" type="slidenum">
              <a:rPr lang="en-GB" smtClean="0">
                <a:solidFill>
                  <a:prstClr val="white"/>
                </a:solidFill>
              </a:rPr>
              <a:pPr>
                <a:defRPr/>
              </a:pPr>
              <a:t>62</a:t>
            </a:fld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0783"/>
            <a:ext cx="1493949" cy="11257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3335" y="2550017"/>
            <a:ext cx="30051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2C7"/>
                </a:solidFill>
              </a:rPr>
              <a:t>THE OPPORTUNITY FOR ECONOMIC GROWTH IS IN THE SUPPLY-SIDE OF HOUSING</a:t>
            </a:r>
          </a:p>
        </p:txBody>
      </p:sp>
    </p:spTree>
    <p:extLst>
      <p:ext uri="{BB962C8B-B14F-4D97-AF65-F5344CB8AC3E}">
        <p14:creationId xmlns:p14="http://schemas.microsoft.com/office/powerpoint/2010/main" val="236367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7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790164" y="159663"/>
            <a:ext cx="8859758" cy="64034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/>
            </a:r>
            <a:br>
              <a:rPr lang="en-US" sz="3200" b="1" dirty="0" smtClean="0">
                <a:solidFill>
                  <a:srgbClr val="002060"/>
                </a:solidFill>
              </a:rPr>
            </a:br>
            <a:r>
              <a:rPr lang="en-US" sz="3200" b="1" dirty="0" smtClean="0">
                <a:solidFill>
                  <a:srgbClr val="002060"/>
                </a:solidFill>
              </a:rPr>
              <a:t>OPTIONS FOR FUNDING THE SUPPLY SIDE ?</a:t>
            </a:r>
            <a:r>
              <a:rPr lang="en-US" sz="3200" b="1" dirty="0">
                <a:solidFill>
                  <a:srgbClr val="002060"/>
                </a:solidFill>
              </a:rPr>
              <a:t/>
            </a:r>
            <a:br>
              <a:rPr lang="en-US" sz="3200" b="1" dirty="0">
                <a:solidFill>
                  <a:srgbClr val="002060"/>
                </a:solidFill>
              </a:rPr>
            </a:b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309282" y="1102717"/>
            <a:ext cx="11577918" cy="54866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NHT</a:t>
            </a:r>
          </a:p>
          <a:p>
            <a:pPr marL="457200" lvl="1" indent="0">
              <a:buNone/>
            </a:pPr>
            <a:r>
              <a:rPr lang="en-US" dirty="0" smtClean="0"/>
              <a:t>Provide a sizeable chunk of the $350B to $380B</a:t>
            </a:r>
          </a:p>
          <a:p>
            <a:pPr marL="914400" lvl="2" indent="0">
              <a:buNone/>
            </a:pPr>
            <a:r>
              <a:rPr lang="en-US" dirty="0" smtClean="0"/>
              <a:t>Housing construction spend estimated at $12B annually ($48B in 4 to 5 years) </a:t>
            </a:r>
          </a:p>
          <a:p>
            <a:pPr marL="1371600" lvl="2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Private Developers from own resources estimated ($30B)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Other Government Entities ($12B)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Pension Funds (Explore Chilean Model)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Funds under management (2016 report) was approx. $396B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i="1" dirty="0"/>
          </a:p>
          <a:p>
            <a:endParaRPr lang="en-US" sz="2400" dirty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783D30-1A7D-4FFE-9BC9-05C3C06D50E5}" type="slidenum">
              <a:rPr lang="en-GB" smtClean="0">
                <a:solidFill>
                  <a:prstClr val="white"/>
                </a:solidFill>
              </a:rPr>
              <a:pPr>
                <a:defRPr/>
              </a:pPr>
              <a:t>63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733527" y="6487437"/>
            <a:ext cx="6297612" cy="365125"/>
          </a:xfrm>
          <a:prstGeom prst="rect">
            <a:avLst/>
          </a:prstGeom>
        </p:spPr>
        <p:txBody>
          <a:bodyPr/>
          <a:lstStyle/>
          <a:p>
            <a:r>
              <a:rPr lang="en-029" dirty="0" smtClean="0">
                <a:solidFill>
                  <a:prstClr val="black">
                    <a:tint val="75000"/>
                  </a:prstClr>
                </a:solidFill>
              </a:rPr>
              <a:t>JMB "On a need to know basis ONLY"</a:t>
            </a:r>
            <a:endParaRPr lang="en-029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894" y="-9558"/>
            <a:ext cx="1493949" cy="112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5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7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790164" y="159663"/>
            <a:ext cx="8859758" cy="64034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/>
            </a:r>
            <a:br>
              <a:rPr lang="en-US" sz="3200" b="1" dirty="0" smtClean="0">
                <a:solidFill>
                  <a:srgbClr val="002060"/>
                </a:solidFill>
              </a:rPr>
            </a:br>
            <a:r>
              <a:rPr lang="en-US" sz="3200" b="1" dirty="0" smtClean="0">
                <a:solidFill>
                  <a:srgbClr val="002060"/>
                </a:solidFill>
              </a:rPr>
              <a:t>OPTIONS FOR FUNDING THE SUPPLY SIDE ?</a:t>
            </a:r>
            <a:r>
              <a:rPr lang="en-US" sz="3200" b="1" dirty="0">
                <a:solidFill>
                  <a:srgbClr val="002060"/>
                </a:solidFill>
              </a:rPr>
              <a:t/>
            </a:r>
            <a:br>
              <a:rPr lang="en-US" sz="3200" b="1" dirty="0">
                <a:solidFill>
                  <a:srgbClr val="002060"/>
                </a:solidFill>
              </a:rPr>
            </a:b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0" y="1178166"/>
            <a:ext cx="11577918" cy="548660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dirty="0" smtClean="0"/>
              <a:t>OTHER OPTIONS TO FILL ANY GAP: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Selling off or Factoring a Portion of Mortgage Receivables Currently on our Books</a:t>
            </a:r>
          </a:p>
          <a:p>
            <a:pPr lvl="1"/>
            <a:r>
              <a:rPr lang="en-US" sz="2800" dirty="0"/>
              <a:t>The Big </a:t>
            </a:r>
            <a:r>
              <a:rPr lang="en-US" sz="2800" dirty="0" smtClean="0"/>
              <a:t>Five </a:t>
            </a:r>
            <a:r>
              <a:rPr lang="en-US" sz="2800" dirty="0"/>
              <a:t>has approximately </a:t>
            </a:r>
            <a:r>
              <a:rPr lang="en-US" sz="2800" dirty="0" smtClean="0"/>
              <a:t>$400B </a:t>
            </a:r>
            <a:r>
              <a:rPr lang="en-US" sz="2800" dirty="0"/>
              <a:t>of Mortgage Loan Receivables in a </a:t>
            </a:r>
            <a:r>
              <a:rPr lang="en-US" sz="2800" dirty="0" smtClean="0"/>
              <a:t>fairly liquid market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Create an </a:t>
            </a:r>
            <a:r>
              <a:rPr lang="en-US" dirty="0"/>
              <a:t>RMBS </a:t>
            </a:r>
            <a:r>
              <a:rPr lang="en-US" dirty="0" smtClean="0"/>
              <a:t>Market (deepening of the securities market)</a:t>
            </a:r>
          </a:p>
          <a:p>
            <a:pPr lvl="1"/>
            <a:r>
              <a:rPr lang="en-US" sz="2800" dirty="0"/>
              <a:t>Package quality loans as security for </a:t>
            </a:r>
            <a:r>
              <a:rPr lang="en-US" sz="2800" dirty="0" smtClean="0"/>
              <a:t>investment </a:t>
            </a:r>
            <a:r>
              <a:rPr lang="en-US" sz="2800" dirty="0"/>
              <a:t>vehicle purposes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FIs </a:t>
            </a:r>
            <a:r>
              <a:rPr lang="en-US" dirty="0" smtClean="0"/>
              <a:t>need </a:t>
            </a:r>
            <a:r>
              <a:rPr lang="en-US" dirty="0"/>
              <a:t>to </a:t>
            </a:r>
            <a:r>
              <a:rPr lang="en-US" dirty="0" smtClean="0"/>
              <a:t>take more calculated risk-reallocation </a:t>
            </a:r>
            <a:r>
              <a:rPr lang="en-US" dirty="0"/>
              <a:t>of </a:t>
            </a:r>
            <a:r>
              <a:rPr lang="en-US" dirty="0" smtClean="0"/>
              <a:t>assets</a:t>
            </a:r>
          </a:p>
          <a:p>
            <a:pPr lvl="1"/>
            <a:r>
              <a:rPr lang="en-US" sz="2800" dirty="0" smtClean="0"/>
              <a:t>The Big </a:t>
            </a:r>
            <a:r>
              <a:rPr lang="en-US" sz="2800" dirty="0"/>
              <a:t>Three </a:t>
            </a:r>
            <a:r>
              <a:rPr lang="en-US" sz="2800" dirty="0" smtClean="0"/>
              <a:t>still hold some safe </a:t>
            </a:r>
            <a:r>
              <a:rPr lang="en-US" sz="2800" dirty="0"/>
              <a:t>GOJ paper or CDs 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Public Private Partnerships (PPP</a:t>
            </a:r>
            <a:r>
              <a:rPr lang="en-US" dirty="0" smtClean="0"/>
              <a:t>)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i="1" dirty="0"/>
          </a:p>
          <a:p>
            <a:endParaRPr lang="en-US" sz="2400" dirty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783D30-1A7D-4FFE-9BC9-05C3C06D50E5}" type="slidenum">
              <a:rPr lang="en-GB" smtClean="0">
                <a:solidFill>
                  <a:prstClr val="white"/>
                </a:solidFill>
              </a:rPr>
              <a:pPr>
                <a:defRPr/>
              </a:pPr>
              <a:t>64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733527" y="6487437"/>
            <a:ext cx="6297612" cy="365125"/>
          </a:xfrm>
          <a:prstGeom prst="rect">
            <a:avLst/>
          </a:prstGeom>
        </p:spPr>
        <p:txBody>
          <a:bodyPr/>
          <a:lstStyle/>
          <a:p>
            <a:r>
              <a:rPr lang="en-029" dirty="0" smtClean="0">
                <a:solidFill>
                  <a:prstClr val="black">
                    <a:tint val="75000"/>
                  </a:prstClr>
                </a:solidFill>
              </a:rPr>
              <a:t>JMB "On a need to know basis ONLY"</a:t>
            </a:r>
            <a:endParaRPr lang="en-029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894" y="-9558"/>
            <a:ext cx="1493949" cy="112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8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7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480503" y="160887"/>
            <a:ext cx="10177654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rgbClr val="FFC000"/>
                </a:solidFill>
              </a:rPr>
              <a:t> </a:t>
            </a:r>
            <a:br>
              <a:rPr lang="en-US" sz="3600" dirty="0" smtClean="0">
                <a:solidFill>
                  <a:srgbClr val="FFC000"/>
                </a:solidFill>
              </a:rPr>
            </a:br>
            <a:r>
              <a:rPr lang="en-US" sz="3100" b="1" dirty="0" smtClean="0">
                <a:solidFill>
                  <a:srgbClr val="002060"/>
                </a:solidFill>
              </a:rPr>
              <a:t>HOUSING </a:t>
            </a:r>
            <a:r>
              <a:rPr lang="en-US" sz="3100" b="1" dirty="0">
                <a:solidFill>
                  <a:srgbClr val="002060"/>
                </a:solidFill>
              </a:rPr>
              <a:t>DEVELOPMENT IN JAMAICA IS A HUGE OPPORTUNITY FOR A DIASPORA INVESTOR  </a:t>
            </a:r>
            <a:r>
              <a:rPr lang="en-US" sz="3100" dirty="0"/>
              <a:t/>
            </a:r>
            <a:br>
              <a:rPr lang="en-US" sz="3100" dirty="0"/>
            </a:br>
            <a:endParaRPr lang="en-US" sz="3100" dirty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3738526" y="1586753"/>
            <a:ext cx="7772400" cy="4174644"/>
          </a:xfrm>
        </p:spPr>
        <p:txBody>
          <a:bodyPr>
            <a:normAutofit/>
          </a:bodyPr>
          <a:lstStyle/>
          <a:p>
            <a:pPr eaLnBrk="1" hangingPunct="1">
              <a:buNone/>
            </a:pPr>
            <a:endParaRPr lang="en-US" sz="2200" b="1" dirty="0">
              <a:solidFill>
                <a:schemeClr val="accent2">
                  <a:lumMod val="75000"/>
                </a:schemeClr>
              </a:solidFill>
            </a:endParaRPr>
          </a:p>
          <a:p>
            <a:pPr eaLnBrk="1" hangingPunct="1"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Indirect Investor</a:t>
            </a:r>
            <a:endParaRPr lang="en-US" i="1" dirty="0"/>
          </a:p>
          <a:p>
            <a:endParaRPr lang="en-US" dirty="0"/>
          </a:p>
          <a:p>
            <a:r>
              <a:rPr lang="en-US" dirty="0"/>
              <a:t>Real Estate Investment Trust (Funds)</a:t>
            </a:r>
          </a:p>
          <a:p>
            <a:pPr lvl="1"/>
            <a:r>
              <a:rPr lang="en-US" sz="2800" dirty="0"/>
              <a:t>Primarily </a:t>
            </a:r>
            <a:r>
              <a:rPr lang="en-US" sz="2800" dirty="0" smtClean="0"/>
              <a:t>used </a:t>
            </a:r>
            <a:r>
              <a:rPr lang="en-US" sz="2800" dirty="0"/>
              <a:t>to Facilitate the Rental Market</a:t>
            </a:r>
          </a:p>
          <a:p>
            <a:endParaRPr lang="en-US" i="1" dirty="0"/>
          </a:p>
          <a:p>
            <a:r>
              <a:rPr lang="en-US" dirty="0" smtClean="0"/>
              <a:t>Create and Offer Diaspora Bonds or Participate </a:t>
            </a:r>
            <a:r>
              <a:rPr lang="en-US" dirty="0"/>
              <a:t>in Open Market Securities Such as RMBS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i="1" dirty="0"/>
          </a:p>
          <a:p>
            <a:endParaRPr lang="en-US" sz="2400" dirty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783D30-1A7D-4FFE-9BC9-05C3C06D50E5}" type="slidenum">
              <a:rPr lang="en-GB" smtClean="0">
                <a:solidFill>
                  <a:prstClr val="white"/>
                </a:solidFill>
              </a:rPr>
              <a:pPr>
                <a:defRPr/>
              </a:pPr>
              <a:t>65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r>
              <a:rPr lang="en-029" dirty="0" smtClean="0">
                <a:solidFill>
                  <a:prstClr val="black">
                    <a:tint val="75000"/>
                  </a:prstClr>
                </a:solidFill>
              </a:rPr>
              <a:t>JMB "On a need to know basis ONLY"</a:t>
            </a:r>
            <a:endParaRPr lang="en-029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11" descr="Dewsbur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57364"/>
            <a:ext cx="3530991" cy="3438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447" y="-9558"/>
            <a:ext cx="1493949" cy="112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2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7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783D30-1A7D-4FFE-9BC9-05C3C06D50E5}" type="slidenum">
              <a:rPr lang="en-GB" smtClean="0">
                <a:solidFill>
                  <a:prstClr val="white"/>
                </a:solidFill>
              </a:rPr>
              <a:pPr>
                <a:defRPr/>
              </a:pPr>
              <a:t>66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094178" y="0"/>
            <a:ext cx="9416748" cy="68258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rgbClr val="FFC000"/>
                </a:solidFill>
              </a:rPr>
              <a:t> </a:t>
            </a:r>
            <a:br>
              <a:rPr lang="en-US" sz="3600" dirty="0" smtClean="0">
                <a:solidFill>
                  <a:srgbClr val="FFC000"/>
                </a:solidFill>
              </a:rPr>
            </a:br>
            <a:r>
              <a:rPr lang="en-US" sz="3600" dirty="0" smtClean="0">
                <a:solidFill>
                  <a:srgbClr val="FFC000"/>
                </a:solidFill>
              </a:rPr>
              <a:t/>
            </a:r>
            <a:br>
              <a:rPr lang="en-US" sz="3600" dirty="0" smtClean="0">
                <a:solidFill>
                  <a:srgbClr val="FFC000"/>
                </a:solidFill>
              </a:rPr>
            </a:b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Garamond" panose="02020404030301010803" pitchFamily="18" charset="0"/>
              </a:rPr>
              <a:t>OPTIONS 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Garamond" panose="02020404030301010803" pitchFamily="18" charset="0"/>
              </a:rPr>
              <a:t>FOR CONSTRUCTION FINANCING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3100" dirty="0">
                <a:solidFill>
                  <a:srgbClr val="002060"/>
                </a:solidFill>
              </a:rPr>
              <a:t/>
            </a:r>
            <a:br>
              <a:rPr lang="en-US" sz="3100" dirty="0">
                <a:solidFill>
                  <a:srgbClr val="002060"/>
                </a:solidFill>
              </a:rPr>
            </a:br>
            <a:endParaRPr lang="en-US" sz="3100" dirty="0">
              <a:solidFill>
                <a:srgbClr val="002060"/>
              </a:solidFill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rgbClr val="002060"/>
                </a:solidFill>
              </a:rPr>
              <a:t>WIN/WIN FOR GOVERNMENT-LOTS OF TAXES</a:t>
            </a:r>
            <a:endParaRPr lang="en-US" sz="2200" b="1" dirty="0" smtClean="0">
              <a:solidFill>
                <a:srgbClr val="002060"/>
              </a:solidFill>
            </a:endParaRPr>
          </a:p>
          <a:p>
            <a:endParaRPr lang="en-US" sz="2000" dirty="0" smtClean="0"/>
          </a:p>
          <a:p>
            <a:pPr lvl="1"/>
            <a:r>
              <a:rPr lang="en-US" sz="2000" b="1" dirty="0" smtClean="0"/>
              <a:t>Stamp Duty on Bonds				</a:t>
            </a:r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/>
              <a:t>Stamp duty on Loan agreements			</a:t>
            </a:r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/>
              <a:t>Contractor Levy				</a:t>
            </a:r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/>
              <a:t>GCT on Construction Material			</a:t>
            </a:r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/>
              <a:t>Stamp duty on Mortgages	</a:t>
            </a:r>
            <a:r>
              <a:rPr lang="en-US" sz="1600" dirty="0" smtClean="0"/>
              <a:t>		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i="1" dirty="0"/>
          </a:p>
          <a:p>
            <a:endParaRPr lang="en-US" sz="2400" dirty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rgbClr val="002060"/>
                </a:solidFill>
              </a:rPr>
              <a:t>WIN/WIN FOR GOVERNMENT-LOTS OF TAXES</a:t>
            </a:r>
            <a:endParaRPr lang="en-US" sz="2000" b="1" dirty="0"/>
          </a:p>
          <a:p>
            <a:pPr marL="457200" lvl="1" indent="0">
              <a:buNone/>
            </a:pPr>
            <a:endParaRPr lang="en-US" sz="1600" dirty="0" smtClean="0"/>
          </a:p>
          <a:p>
            <a:pPr lvl="1"/>
            <a:r>
              <a:rPr lang="en-US" sz="2000" b="1" dirty="0" smtClean="0"/>
              <a:t>Registration </a:t>
            </a:r>
            <a:r>
              <a:rPr lang="en-US" sz="2000" b="1" dirty="0"/>
              <a:t>of Mortgage			</a:t>
            </a:r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/>
              <a:t>Transfer </a:t>
            </a:r>
            <a:r>
              <a:rPr lang="en-US" sz="2000" b="1" dirty="0"/>
              <a:t>taxes on Sale				</a:t>
            </a:r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/>
              <a:t>Stamp </a:t>
            </a:r>
            <a:r>
              <a:rPr lang="en-US" sz="2000" b="1" dirty="0"/>
              <a:t>duty on Transfer				</a:t>
            </a:r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/>
              <a:t>Increased </a:t>
            </a:r>
            <a:r>
              <a:rPr lang="en-US" sz="2000" b="1" dirty="0"/>
              <a:t>Property Tax with the developed land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93949" cy="112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8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7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725769" y="0"/>
            <a:ext cx="9932387" cy="128586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rgbClr val="FFC000"/>
                </a:solidFill>
              </a:rPr>
              <a:t> </a:t>
            </a:r>
            <a:r>
              <a:rPr lang="en-US" sz="2700" b="1" dirty="0" smtClean="0">
                <a:solidFill>
                  <a:srgbClr val="002060"/>
                </a:solidFill>
              </a:rPr>
              <a:t>INDIRECT SPIN OFF INTO THE FORMAL AND INFORMAL ECONOMY SPURING FURTHER GROWTH</a:t>
            </a:r>
            <a:r>
              <a:rPr lang="en-US" sz="3100" b="1" dirty="0">
                <a:solidFill>
                  <a:srgbClr val="002060"/>
                </a:solidFill>
              </a:rPr>
              <a:t/>
            </a:r>
            <a:br>
              <a:rPr lang="en-US" sz="3100" b="1" dirty="0">
                <a:solidFill>
                  <a:srgbClr val="002060"/>
                </a:solidFill>
              </a:rPr>
            </a:br>
            <a:endParaRPr lang="en-US" sz="3100" b="1" dirty="0">
              <a:solidFill>
                <a:srgbClr val="002060"/>
              </a:solidFill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1493949" y="1285860"/>
            <a:ext cx="8164047" cy="55721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3200" dirty="0" smtClean="0"/>
              <a:t>Multiplier Effect at about 3X</a:t>
            </a:r>
          </a:p>
          <a:p>
            <a:endParaRPr lang="en-US" sz="3200" dirty="0" smtClean="0"/>
          </a:p>
          <a:p>
            <a:r>
              <a:rPr lang="en-US" sz="3200" dirty="0" smtClean="0"/>
              <a:t>Hardware Stores</a:t>
            </a:r>
          </a:p>
          <a:p>
            <a:pPr lvl="1"/>
            <a:r>
              <a:rPr lang="en-US" sz="3200" dirty="0" smtClean="0"/>
              <a:t>Create additional employment and taxes</a:t>
            </a:r>
          </a:p>
          <a:p>
            <a:endParaRPr lang="en-US" sz="3200" dirty="0" smtClean="0"/>
          </a:p>
          <a:p>
            <a:r>
              <a:rPr lang="en-US" sz="3200" dirty="0" smtClean="0"/>
              <a:t>MOM and POP Stores</a:t>
            </a:r>
          </a:p>
          <a:p>
            <a:endParaRPr lang="en-US" sz="3200" dirty="0"/>
          </a:p>
          <a:p>
            <a:r>
              <a:rPr lang="en-US" sz="3200" dirty="0" smtClean="0"/>
              <a:t>Vending</a:t>
            </a:r>
          </a:p>
          <a:p>
            <a:endParaRPr lang="en-US" sz="3200" dirty="0" smtClean="0"/>
          </a:p>
          <a:p>
            <a:r>
              <a:rPr lang="en-US" sz="3200" dirty="0" smtClean="0"/>
              <a:t>Aggregators</a:t>
            </a:r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i="1" dirty="0"/>
          </a:p>
          <a:p>
            <a:endParaRPr lang="en-US" sz="2400" dirty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783D30-1A7D-4FFE-9BC9-05C3C06D50E5}" type="slidenum">
              <a:rPr lang="en-GB" smtClean="0">
                <a:solidFill>
                  <a:prstClr val="white"/>
                </a:solidFill>
              </a:rPr>
              <a:pPr>
                <a:defRPr/>
              </a:pPr>
              <a:t>67</a:t>
            </a:fld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9"/>
            <a:ext cx="1493949" cy="112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5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7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523289" y="187527"/>
            <a:ext cx="9987637" cy="880165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/>
            </a:r>
            <a:br>
              <a:rPr lang="en-US" sz="2800" b="1" dirty="0" smtClean="0">
                <a:solidFill>
                  <a:srgbClr val="002060"/>
                </a:solidFill>
              </a:rPr>
            </a:br>
            <a:r>
              <a:rPr lang="en-US" sz="2800" b="1" dirty="0" smtClean="0">
                <a:solidFill>
                  <a:srgbClr val="002060"/>
                </a:solidFill>
              </a:rPr>
              <a:t>JAMAICA </a:t>
            </a:r>
            <a:r>
              <a:rPr lang="en-US" sz="2800" b="1" dirty="0" smtClean="0">
                <a:solidFill>
                  <a:srgbClr val="002060"/>
                </a:solidFill>
              </a:rPr>
              <a:t>HAS ALL THE SKILLS OR TRAINING INSTITUTIONS NEEDED TO BUILD HOUSES</a:t>
            </a:r>
            <a:r>
              <a:rPr lang="en-US" sz="2800" b="1" dirty="0">
                <a:solidFill>
                  <a:srgbClr val="002060"/>
                </a:solidFill>
              </a:rPr>
              <a:t/>
            </a:r>
            <a:br>
              <a:rPr lang="en-US" sz="2800" b="1" dirty="0">
                <a:solidFill>
                  <a:srgbClr val="002060"/>
                </a:solidFill>
              </a:rPr>
            </a:b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1709102" y="1169610"/>
            <a:ext cx="9372600" cy="520764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sz="2000" dirty="0" smtClean="0"/>
          </a:p>
          <a:p>
            <a:r>
              <a:rPr lang="en-US" sz="3500" dirty="0" smtClean="0"/>
              <a:t>Skilled Laborer</a:t>
            </a:r>
          </a:p>
          <a:p>
            <a:endParaRPr lang="en-US" sz="3500" dirty="0"/>
          </a:p>
          <a:p>
            <a:r>
              <a:rPr lang="en-US" sz="3500" dirty="0" smtClean="0"/>
              <a:t>Unskilled Laborers</a:t>
            </a:r>
          </a:p>
          <a:p>
            <a:endParaRPr lang="en-US" sz="3500" dirty="0"/>
          </a:p>
          <a:p>
            <a:r>
              <a:rPr lang="en-US" sz="3500" dirty="0" smtClean="0"/>
              <a:t>Professionals</a:t>
            </a:r>
          </a:p>
          <a:p>
            <a:pPr lvl="1"/>
            <a:r>
              <a:rPr lang="en-US" sz="3500" dirty="0" smtClean="0"/>
              <a:t>Engineers</a:t>
            </a:r>
          </a:p>
          <a:p>
            <a:pPr lvl="1"/>
            <a:r>
              <a:rPr lang="en-US" sz="3500" dirty="0" smtClean="0"/>
              <a:t>Architects</a:t>
            </a:r>
          </a:p>
          <a:p>
            <a:pPr lvl="1"/>
            <a:r>
              <a:rPr lang="en-US" sz="3500" dirty="0" smtClean="0"/>
              <a:t>Quantity Surveyors</a:t>
            </a:r>
          </a:p>
          <a:p>
            <a:pPr lvl="1"/>
            <a:r>
              <a:rPr lang="en-US" sz="3500" dirty="0" smtClean="0"/>
              <a:t>Contractors</a:t>
            </a:r>
          </a:p>
          <a:p>
            <a:pPr lvl="1"/>
            <a:r>
              <a:rPr lang="en-US" sz="3500" dirty="0" smtClean="0"/>
              <a:t>Lawyers</a:t>
            </a:r>
          </a:p>
          <a:p>
            <a:pPr lvl="1"/>
            <a:r>
              <a:rPr lang="en-US" sz="3500" dirty="0" smtClean="0"/>
              <a:t>Bankers</a:t>
            </a:r>
          </a:p>
          <a:p>
            <a:pPr lvl="1"/>
            <a:endParaRPr lang="en-US" sz="3500" dirty="0" smtClean="0"/>
          </a:p>
          <a:p>
            <a:pPr marL="0" indent="0" algn="ctr">
              <a:buNone/>
            </a:pPr>
            <a:r>
              <a:rPr lang="en-US" sz="3500" dirty="0" smtClean="0">
                <a:solidFill>
                  <a:srgbClr val="002060"/>
                </a:solidFill>
              </a:rPr>
              <a:t>Absolutely no need to import any skill to build houses Jamaica</a:t>
            </a:r>
            <a:endParaRPr lang="en-US" sz="3500" dirty="0">
              <a:solidFill>
                <a:srgbClr val="002060"/>
              </a:solidFill>
            </a:endParaRPr>
          </a:p>
          <a:p>
            <a:endParaRPr lang="en-US" sz="35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i="1" dirty="0"/>
          </a:p>
          <a:p>
            <a:endParaRPr lang="en-US" sz="2400" dirty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783D30-1A7D-4FFE-9BC9-05C3C06D50E5}" type="slidenum">
              <a:rPr lang="en-GB" smtClean="0">
                <a:solidFill>
                  <a:prstClr val="white"/>
                </a:solidFill>
              </a:rPr>
              <a:pPr>
                <a:defRPr/>
              </a:pPr>
              <a:t>68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852146" y="6479172"/>
            <a:ext cx="6297612" cy="365125"/>
          </a:xfrm>
          <a:prstGeom prst="rect">
            <a:avLst/>
          </a:prstGeo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029" dirty="0" smtClean="0">
                <a:solidFill>
                  <a:prstClr val="black">
                    <a:tint val="75000"/>
                  </a:prstClr>
                </a:solidFill>
              </a:rPr>
              <a:t>JMB "On a need to know basis ONLY"</a:t>
            </a:r>
            <a:endParaRPr lang="en-029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9"/>
            <a:ext cx="1493949" cy="112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7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493949" y="246579"/>
            <a:ext cx="9637701" cy="640342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/>
            </a:r>
            <a:br>
              <a:rPr lang="en-US" sz="3600" b="1" dirty="0" smtClean="0">
                <a:solidFill>
                  <a:srgbClr val="002060"/>
                </a:solidFill>
              </a:rPr>
            </a:br>
            <a:r>
              <a:rPr lang="en-US" sz="3600" b="1" dirty="0" smtClean="0">
                <a:solidFill>
                  <a:srgbClr val="002060"/>
                </a:solidFill>
              </a:rPr>
              <a:t>CONCLUDING</a:t>
            </a:r>
            <a:r>
              <a:rPr lang="en-US" sz="3600" b="1" dirty="0">
                <a:solidFill>
                  <a:srgbClr val="002060"/>
                </a:solidFill>
              </a:rPr>
              <a:t/>
            </a:r>
            <a:br>
              <a:rPr lang="en-US" sz="3600" b="1" dirty="0">
                <a:solidFill>
                  <a:srgbClr val="002060"/>
                </a:solidFill>
              </a:rPr>
            </a:b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2207568" y="631120"/>
            <a:ext cx="9156128" cy="60119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000" dirty="0" smtClean="0"/>
          </a:p>
          <a:p>
            <a:r>
              <a:rPr lang="en-US" sz="2600" dirty="0" smtClean="0"/>
              <a:t>Long been recognized that there is a significant shortfall in demand for housing</a:t>
            </a:r>
          </a:p>
          <a:p>
            <a:endParaRPr lang="en-US" sz="2600" dirty="0"/>
          </a:p>
          <a:p>
            <a:r>
              <a:rPr lang="en-US" sz="2600" dirty="0" smtClean="0"/>
              <a:t>The real opportunity for economic development and job creation is on the supply-side of housing for purchase or rental</a:t>
            </a:r>
          </a:p>
          <a:p>
            <a:endParaRPr lang="en-US" sz="2600" dirty="0"/>
          </a:p>
          <a:p>
            <a:r>
              <a:rPr lang="en-US" sz="2600" dirty="0" smtClean="0"/>
              <a:t>If we are serious about housing as a driver for economic growth, we could build out thousands of homes each year</a:t>
            </a:r>
          </a:p>
          <a:p>
            <a:endParaRPr lang="en-US" sz="2600" dirty="0"/>
          </a:p>
          <a:p>
            <a:r>
              <a:rPr lang="en-US" sz="2600" dirty="0" smtClean="0"/>
              <a:t>There are innovative ways to fund housing development </a:t>
            </a:r>
          </a:p>
          <a:p>
            <a:pPr lvl="1"/>
            <a:r>
              <a:rPr lang="en-US" sz="2600" dirty="0" smtClean="0"/>
              <a:t>Private investors</a:t>
            </a:r>
          </a:p>
          <a:p>
            <a:pPr lvl="1"/>
            <a:r>
              <a:rPr lang="en-US" sz="2600" dirty="0" smtClean="0"/>
              <a:t>Financial Institutions</a:t>
            </a:r>
          </a:p>
          <a:p>
            <a:pPr lvl="1"/>
            <a:r>
              <a:rPr lang="en-US" sz="2600" dirty="0" smtClean="0"/>
              <a:t>Government</a:t>
            </a:r>
          </a:p>
          <a:p>
            <a:pPr lvl="1"/>
            <a:endParaRPr lang="en-US" dirty="0"/>
          </a:p>
          <a:p>
            <a:pPr lvl="1" eaLnBrk="1" hangingPunct="1"/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783D30-1A7D-4FFE-9BC9-05C3C06D50E5}" type="slidenum">
              <a:rPr lang="en-GB" smtClean="0">
                <a:solidFill>
                  <a:prstClr val="white"/>
                </a:solidFill>
              </a:rPr>
              <a:pPr>
                <a:defRPr/>
              </a:pPr>
              <a:t>69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746974" y="6629918"/>
            <a:ext cx="6297612" cy="271441"/>
          </a:xfrm>
          <a:prstGeom prst="rect">
            <a:avLst/>
          </a:prstGeom>
        </p:spPr>
        <p:txBody>
          <a:bodyPr/>
          <a:lstStyle/>
          <a:p>
            <a:r>
              <a:rPr lang="en-029" dirty="0" smtClean="0">
                <a:solidFill>
                  <a:prstClr val="black">
                    <a:tint val="75000"/>
                  </a:prstClr>
                </a:solidFill>
              </a:rPr>
              <a:t>JMB "On a need to know basis ONLY"</a:t>
            </a:r>
            <a:endParaRPr lang="en-029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9"/>
            <a:ext cx="1493949" cy="112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3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7000"/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0906" y="1918951"/>
            <a:ext cx="6436847" cy="4536788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endParaRPr lang="en-US" sz="2000" dirty="0">
              <a:latin typeface="Garamond" pitchFamily="18" charset="0"/>
            </a:endParaRPr>
          </a:p>
          <a:p>
            <a:pPr marL="400050" lvl="1" indent="0">
              <a:buNone/>
            </a:pPr>
            <a:endParaRPr lang="en-US" sz="2200" dirty="0">
              <a:latin typeface="Garamond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3157" y="51415"/>
            <a:ext cx="9082978" cy="10451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</a:rPr>
              <a:t/>
            </a:r>
            <a:br>
              <a:rPr lang="en-US" sz="3600" b="1" dirty="0" smtClean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</a:rPr>
            </a:br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</a:rPr>
              <a:t/>
            </a:r>
            <a:br>
              <a:rPr lang="en-US" sz="3600" b="1" dirty="0" smtClean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</a:rPr>
            </a:br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</a:rPr>
              <a:t>PRIMARY MARKET PERFORMANCE</a:t>
            </a:r>
            <a:br>
              <a:rPr lang="en-US" sz="3600" b="1" dirty="0" smtClean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</a:rPr>
            </a:br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</a:rPr>
              <a:t>Island-wide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</a:rPr>
              <a:t/>
            </a:r>
            <a:b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</a:rPr>
            </a:br>
            <a:endParaRPr lang="en-US" b="1" dirty="0">
              <a:solidFill>
                <a:schemeClr val="accent3">
                  <a:lumMod val="75000"/>
                </a:schemeClr>
              </a:solidFill>
              <a:latin typeface="Garamond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4554367" y="6499748"/>
            <a:ext cx="2379197" cy="358251"/>
          </a:xfrm>
        </p:spPr>
        <p:txBody>
          <a:bodyPr/>
          <a:lstStyle/>
          <a:p>
            <a:pPr>
              <a:defRPr/>
            </a:pPr>
            <a:r>
              <a:rPr lang="en-GB" smtClean="0">
                <a:solidFill>
                  <a:prstClr val="black"/>
                </a:solidFill>
              </a:rPr>
              <a:t>JMB Restricted, JMB/JDA Webinar-28-01-2021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0609" y="1289415"/>
            <a:ext cx="396669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BF678E">
                    <a:lumMod val="75000"/>
                  </a:srgbClr>
                </a:solidFill>
              </a:rPr>
              <a:t>Beaconfield, St. Andrew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9" y="1738648"/>
            <a:ext cx="4441371" cy="441745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7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8670" y="1738648"/>
            <a:ext cx="6426558" cy="44174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09432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2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493949" y="246579"/>
            <a:ext cx="9637701" cy="640342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/>
            </a:r>
            <a:br>
              <a:rPr lang="en-US" sz="3600" b="1" dirty="0" smtClean="0">
                <a:solidFill>
                  <a:srgbClr val="002060"/>
                </a:solidFill>
              </a:rPr>
            </a:br>
            <a:r>
              <a:rPr lang="en-US" sz="3600" b="1" dirty="0" smtClean="0">
                <a:solidFill>
                  <a:srgbClr val="002060"/>
                </a:solidFill>
              </a:rPr>
              <a:t>Sources</a:t>
            </a:r>
            <a:r>
              <a:rPr lang="en-US" sz="3600" b="1" dirty="0">
                <a:solidFill>
                  <a:srgbClr val="002060"/>
                </a:solidFill>
              </a:rPr>
              <a:t/>
            </a:r>
            <a:br>
              <a:rPr lang="en-US" sz="3600" b="1" dirty="0">
                <a:solidFill>
                  <a:srgbClr val="002060"/>
                </a:solidFill>
              </a:rPr>
            </a:b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2099029" y="1255894"/>
            <a:ext cx="9032621" cy="521355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 smtClean="0"/>
          </a:p>
          <a:p>
            <a:r>
              <a:rPr lang="en-US" sz="2600" dirty="0" smtClean="0"/>
              <a:t>NHT-Annual Report 2018/2019</a:t>
            </a:r>
          </a:p>
          <a:p>
            <a:r>
              <a:rPr lang="en-US" sz="2600" dirty="0" smtClean="0"/>
              <a:t>Bank of Nova Scotia (BNS)-Annual report 2019</a:t>
            </a:r>
          </a:p>
          <a:p>
            <a:r>
              <a:rPr lang="en-US" sz="2600" dirty="0" smtClean="0"/>
              <a:t>NCBFS Group-Annual Report 2020</a:t>
            </a:r>
          </a:p>
          <a:p>
            <a:r>
              <a:rPr lang="en-US" sz="2600" dirty="0" smtClean="0"/>
              <a:t>FSC-Annual Report 2015/2016</a:t>
            </a:r>
          </a:p>
          <a:p>
            <a:r>
              <a:rPr lang="en-US" sz="2600" dirty="0" smtClean="0"/>
              <a:t>VMBS-Annual Report 2019</a:t>
            </a:r>
          </a:p>
          <a:p>
            <a:r>
              <a:rPr lang="en-US" sz="2600" dirty="0" smtClean="0"/>
              <a:t>JN Group-Annual Report 2020</a:t>
            </a:r>
          </a:p>
          <a:p>
            <a:r>
              <a:rPr lang="en-US" sz="2600" dirty="0" smtClean="0"/>
              <a:t>JMB Internal data</a:t>
            </a:r>
          </a:p>
          <a:p>
            <a:r>
              <a:rPr lang="en-US" sz="2600" dirty="0" smtClean="0"/>
              <a:t>Song and lyrics-”My Dream” </a:t>
            </a:r>
            <a:r>
              <a:rPr lang="en-US" sz="2600" smtClean="0"/>
              <a:t>by Greg Nesbeth</a:t>
            </a:r>
            <a:endParaRPr lang="en-US" sz="2600" dirty="0" smtClean="0"/>
          </a:p>
          <a:p>
            <a:pPr lvl="1"/>
            <a:endParaRPr lang="en-US" dirty="0"/>
          </a:p>
          <a:p>
            <a:pPr lvl="1" eaLnBrk="1" hangingPunct="1"/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783D30-1A7D-4FFE-9BC9-05C3C06D50E5}" type="slidenum">
              <a:rPr lang="en-GB" smtClean="0">
                <a:solidFill>
                  <a:prstClr val="white"/>
                </a:solidFill>
              </a:rPr>
              <a:pPr>
                <a:defRPr/>
              </a:pPr>
              <a:t>70</a:t>
            </a:fld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89"/>
            <a:ext cx="1493949" cy="112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4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27000"/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195773" y="6455738"/>
            <a:ext cx="3758655" cy="40226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 sz="900" smtClean="0">
                <a:solidFill>
                  <a:prstClr val="black"/>
                </a:solidFill>
              </a:rPr>
              <a:t>JMB Restricted, JMB/JDA Webinar-28-01-2021</a:t>
            </a:r>
            <a:endParaRPr lang="en-GB" sz="900" dirty="0">
              <a:solidFill>
                <a:prstClr val="black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309786" y="1196752"/>
            <a:ext cx="7530630" cy="4899248"/>
          </a:xfrm>
        </p:spPr>
        <p:txBody>
          <a:bodyPr>
            <a:normAutofit/>
          </a:bodyPr>
          <a:lstStyle/>
          <a:p>
            <a:pPr algn="ctr" eaLnBrk="1" hangingPunct="1">
              <a:buFont typeface="Wingdings" pitchFamily="2" charset="2"/>
              <a:buNone/>
            </a:pPr>
            <a:endParaRPr lang="en-US" sz="4400" b="1" dirty="0" smtClean="0">
              <a:solidFill>
                <a:schemeClr val="accent3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US" sz="4400" b="1" dirty="0">
              <a:solidFill>
                <a:schemeClr val="accent3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  <a:latin typeface="Garamond" panose="02020404030301010803" pitchFamily="18" charset="0"/>
              </a:rPr>
              <a:t>THANKS</a:t>
            </a:r>
            <a:endParaRPr lang="en-US" sz="4400" b="1" dirty="0">
              <a:solidFill>
                <a:schemeClr val="accent3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US" sz="4400" b="1" dirty="0">
              <a:solidFill>
                <a:schemeClr val="accent3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US" sz="4400" b="1" dirty="0">
                <a:solidFill>
                  <a:schemeClr val="accent3">
                    <a:lumMod val="75000"/>
                  </a:schemeClr>
                </a:solidFill>
                <a:latin typeface="Garamond" panose="02020404030301010803" pitchFamily="18" charset="0"/>
              </a:rPr>
              <a:t>Q &amp; A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sz="4400" b="1" dirty="0">
              <a:solidFill>
                <a:schemeClr val="accent3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US" sz="4400" b="1" dirty="0">
              <a:solidFill>
                <a:schemeClr val="accent3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>
                <a:solidFill>
                  <a:prstClr val="white"/>
                </a:solidFill>
              </a:rPr>
              <a:pPr/>
              <a:t>71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89"/>
            <a:ext cx="1493949" cy="112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8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C:\Users\Stacey G. Nolan\Desktop\JMB\Head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JMB ta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77"/>
          <a:stretch>
            <a:fillRect/>
          </a:stretch>
        </p:blipFill>
        <p:spPr bwMode="auto">
          <a:xfrm>
            <a:off x="1905000" y="3976688"/>
            <a:ext cx="8458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y Dream - Nesbeth (Lyrics!!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6518" y="481870"/>
            <a:ext cx="3618964" cy="25208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779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700">
        <p:fade/>
      </p:transition>
    </mc:Choice>
    <mc:Fallback xmlns="">
      <p:transition spd="med" advClick="0" advTm="37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/>
          </p:cNvSpPr>
          <p:nvPr>
            <p:ph type="title"/>
          </p:nvPr>
        </p:nvSpPr>
        <p:spPr>
          <a:xfrm>
            <a:off x="1981200" y="30480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altLang="en-US" b="1" i="1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Mission Statement</a:t>
            </a:r>
            <a:r>
              <a:rPr lang="en-US" altLang="en-US" b="1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28675" name="Rectangle 3"/>
          <p:cNvSpPr>
            <a:spLocks noGrp="1"/>
          </p:cNvSpPr>
          <p:nvPr>
            <p:ph idx="1"/>
          </p:nvPr>
        </p:nvSpPr>
        <p:spPr>
          <a:xfrm>
            <a:off x="2057400" y="1371601"/>
            <a:ext cx="8229600" cy="4144963"/>
          </a:xfrm>
        </p:spPr>
        <p:txBody>
          <a:bodyPr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en-US" altLang="en-US" i="1" dirty="0" smtClean="0">
              <a:ea typeface="ＭＳ Ｐゴシック" panose="020B0600070205080204" pitchFamily="34" charset="-128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i="1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To be a profitable organization mobilizing financial resources for on-lending to public and private sector developers and financial institutions, developing an active secondary mortgage market and providing mortgage indemnity insurance in support of the national settlement goal.</a:t>
            </a:r>
            <a:r>
              <a:rPr lang="en-US" altLang="en-US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09432" cy="13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9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700">
        <p:fade/>
      </p:transition>
    </mc:Choice>
    <mc:Fallback xmlns="">
      <p:transition spd="med" advClick="0" advTm="37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  <p:bldP spid="2867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ontoso v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55078"/>
      </a:accent1>
      <a:accent2>
        <a:srgbClr val="0F3955"/>
      </a:accent2>
      <a:accent3>
        <a:srgbClr val="BF678E"/>
      </a:accent3>
      <a:accent4>
        <a:srgbClr val="B2606E"/>
      </a:accent4>
      <a:accent5>
        <a:srgbClr val="731F1C"/>
      </a:accent5>
      <a:accent6>
        <a:srgbClr val="666666"/>
      </a:accent6>
      <a:hlink>
        <a:srgbClr val="BF678E"/>
      </a:hlink>
      <a:folHlink>
        <a:srgbClr val="731F1C"/>
      </a:folHlink>
    </a:clrScheme>
    <a:fontScheme name="Contoso v2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88997677_Rose suite presentation_AAS_v4" id="{97C8BA14-D802-4795-89C7-EAA620DD846B}" vid="{D162D178-FB75-4B8B-B67A-CA51C6DCA181}"/>
    </a:ext>
  </a:extLst>
</a:theme>
</file>

<file path=ppt/theme/theme3.xml><?xml version="1.0" encoding="utf-8"?>
<a:theme xmlns:a="http://schemas.openxmlformats.org/drawingml/2006/main" name="2_Office Theme">
  <a:themeElements>
    <a:clrScheme name="Contoso v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55078"/>
      </a:accent1>
      <a:accent2>
        <a:srgbClr val="0F3955"/>
      </a:accent2>
      <a:accent3>
        <a:srgbClr val="BF678E"/>
      </a:accent3>
      <a:accent4>
        <a:srgbClr val="B2606E"/>
      </a:accent4>
      <a:accent5>
        <a:srgbClr val="731F1C"/>
      </a:accent5>
      <a:accent6>
        <a:srgbClr val="666666"/>
      </a:accent6>
      <a:hlink>
        <a:srgbClr val="BF678E"/>
      </a:hlink>
      <a:folHlink>
        <a:srgbClr val="731F1C"/>
      </a:folHlink>
    </a:clrScheme>
    <a:fontScheme name="Contoso v2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88997677_Rose suite presentation_AAS_v4" id="{97C8BA14-D802-4795-89C7-EAA620DD846B}" vid="{D162D178-FB75-4B8B-B67A-CA51C6DCA18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FC4ECCC866FD40A9694D651BC45E0D" ma:contentTypeVersion="12" ma:contentTypeDescription="Create a new document." ma:contentTypeScope="" ma:versionID="3a4f7c127c557cb214802f435d8d84eb">
  <xsd:schema xmlns:xsd="http://www.w3.org/2001/XMLSchema" xmlns:xs="http://www.w3.org/2001/XMLSchema" xmlns:p="http://schemas.microsoft.com/office/2006/metadata/properties" xmlns:ns2="c0ae8ebe-d22b-49e4-a576-bd5f0d9ae643" xmlns:ns3="df8a409f-b339-4a63-afe6-da44c1b48d67" targetNamespace="http://schemas.microsoft.com/office/2006/metadata/properties" ma:root="true" ma:fieldsID="cc2977a81671c7db2709233b06773a81" ns2:_="" ns3:_="">
    <xsd:import namespace="c0ae8ebe-d22b-49e4-a576-bd5f0d9ae643"/>
    <xsd:import namespace="df8a409f-b339-4a63-afe6-da44c1b48d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ae8ebe-d22b-49e4-a576-bd5f0d9ae6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8a409f-b339-4a63-afe6-da44c1b48d67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92B28D1-221F-4FD6-84E3-D4D515F8C3B3}"/>
</file>

<file path=customXml/itemProps2.xml><?xml version="1.0" encoding="utf-8"?>
<ds:datastoreItem xmlns:ds="http://schemas.openxmlformats.org/officeDocument/2006/customXml" ds:itemID="{2FB88CA4-B5C3-4840-BBD4-8C0BF6B6D48C}"/>
</file>

<file path=customXml/itemProps3.xml><?xml version="1.0" encoding="utf-8"?>
<ds:datastoreItem xmlns:ds="http://schemas.openxmlformats.org/officeDocument/2006/customXml" ds:itemID="{9AA2D17D-D207-42AD-8CC5-88E78D8493AA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664</TotalTime>
  <Words>1652</Words>
  <Application>Microsoft Office PowerPoint</Application>
  <PresentationFormat>Widescreen</PresentationFormat>
  <Paragraphs>448</Paragraphs>
  <Slides>71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71</vt:i4>
      </vt:variant>
    </vt:vector>
  </HeadingPairs>
  <TitlesOfParts>
    <vt:vector size="88" baseType="lpstr">
      <vt:lpstr>KaiTi</vt:lpstr>
      <vt:lpstr>ＭＳ Ｐゴシック</vt:lpstr>
      <vt:lpstr>Albertus Extra Bold</vt:lpstr>
      <vt:lpstr>Arial</vt:lpstr>
      <vt:lpstr>Bradley Hand ITC</vt:lpstr>
      <vt:lpstr>Brush Script MT Italic</vt:lpstr>
      <vt:lpstr>Calibri</vt:lpstr>
      <vt:lpstr>Calibri Light</vt:lpstr>
      <vt:lpstr>Cambria</vt:lpstr>
      <vt:lpstr>Candara</vt:lpstr>
      <vt:lpstr>Corbel</vt:lpstr>
      <vt:lpstr>Garamond</vt:lpstr>
      <vt:lpstr>Segoe Script</vt:lpstr>
      <vt:lpstr>Wingdings</vt:lpstr>
      <vt:lpstr>Office Theme</vt:lpstr>
      <vt:lpstr>1_Office Theme</vt:lpstr>
      <vt:lpstr>2_Office Theme</vt:lpstr>
      <vt:lpstr>JMB/JDA Real estate WEBINAR  “Recovering Together: 2021 &amp; Beyond”  CONSTRUCTION FINANCING OPTIONS</vt:lpstr>
      <vt:lpstr>PowerPoint Presentation</vt:lpstr>
      <vt:lpstr>BRIEF HISTORY</vt:lpstr>
      <vt:lpstr>BRIEF HISTORY CONT’D.</vt:lpstr>
      <vt:lpstr>VISION STATEMENT</vt:lpstr>
      <vt:lpstr>JMB’s MANDATE</vt:lpstr>
      <vt:lpstr>  PRIMARY MARKET PERFORMANCE Island-wide </vt:lpstr>
      <vt:lpstr>PowerPoint Presentation</vt:lpstr>
      <vt:lpstr>Mission Statement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JMB’s PERFORMANCE DATA (5 YEARS)</vt:lpstr>
      <vt:lpstr> JMB PERFORMANCE DATA (5 YEARS)  </vt:lpstr>
      <vt:lpstr>JMB PERFORMANCE DATA (5 YEARS) </vt:lpstr>
      <vt:lpstr>JMB PERFORMANCE DATA (5 YEARS) </vt:lpstr>
      <vt:lpstr>JMB PERFORMANCE DATA (5 YEARS) </vt:lpstr>
      <vt:lpstr>OPTIONS FOR CONSTRUCTION FINANCING </vt:lpstr>
      <vt:lpstr>OPTIONS FOR CONSTRUCTION FINANCING </vt:lpstr>
      <vt:lpstr>OPTIONS FOR CONSTRUCTION FINANCING </vt:lpstr>
      <vt:lpstr> </vt:lpstr>
      <vt:lpstr>OPTIONS FOR CONSTRUCTION FINANCING </vt:lpstr>
      <vt:lpstr> OPTIONS FOR FUNDING THE SUPPLY SIDE ? </vt:lpstr>
      <vt:lpstr> OPTIONS FOR FUNDING THE SUPPLY SIDE ? </vt:lpstr>
      <vt:lpstr>  HOUSING DEVELOPMENT IN JAMAICA IS A HUGE OPPORTUNITY FOR A DIASPORA INVESTOR   </vt:lpstr>
      <vt:lpstr>   OPTIONS FOR CONSTRUCTION FINANCING   </vt:lpstr>
      <vt:lpstr> INDIRECT SPIN OFF INTO THE FORMAL AND INFORMAL ECONOMY SPURING FURTHER GROWTH </vt:lpstr>
      <vt:lpstr> JAMAICA HAS ALL THE SKILLS OR TRAINING INSTITUTIONS NEEDED TO BUILD HOUSES </vt:lpstr>
      <vt:lpstr> CONCLUDING </vt:lpstr>
      <vt:lpstr> Sources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Shedina Powell</dc:creator>
  <cp:lastModifiedBy>Courtney Wynter</cp:lastModifiedBy>
  <cp:revision>25</cp:revision>
  <dcterms:created xsi:type="dcterms:W3CDTF">2018-04-23T23:07:32Z</dcterms:created>
  <dcterms:modified xsi:type="dcterms:W3CDTF">2021-01-28T02:45:31Z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0x0101001EFC4ECCC866FD40A9694D651BC45E0D</vt:lpwstr>
  </property>
</Properties>
</file>